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Raleway"/>
      <p:regular r:id="rId66"/>
      <p:bold r:id="rId67"/>
      <p:italic r:id="rId68"/>
      <p:boldItalic r:id="rId69"/>
    </p:embeddedFont>
    <p:embeddedFont>
      <p:font typeface="Red Hat Display Black"/>
      <p:bold r:id="rId70"/>
      <p:boldItalic r:id="rId71"/>
    </p:embeddedFont>
    <p:embeddedFont>
      <p:font typeface="Inter"/>
      <p:regular r:id="rId72"/>
      <p:bold r:id="rId73"/>
    </p:embeddedFont>
    <p:embeddedFont>
      <p:font typeface="IBM Plex Sans"/>
      <p:regular r:id="rId74"/>
      <p:bold r:id="rId75"/>
      <p:italic r:id="rId76"/>
      <p:boldItalic r:id="rId77"/>
    </p:embeddedFont>
    <p:embeddedFont>
      <p:font typeface="IBM Plex Sans Light"/>
      <p:regular r:id="rId78"/>
      <p:bold r:id="rId79"/>
      <p:italic r:id="rId80"/>
      <p:boldItalic r:id="rId81"/>
    </p:embeddedFont>
    <p:embeddedFont>
      <p:font typeface="Inter Light"/>
      <p:regular r:id="rId82"/>
      <p:bold r:id="rId83"/>
    </p:embeddedFont>
    <p:embeddedFont>
      <p:font typeface="Lato"/>
      <p:regular r:id="rId84"/>
      <p:bold r:id="rId85"/>
      <p:italic r:id="rId86"/>
      <p:boldItalic r:id="rId87"/>
    </p:embeddedFont>
    <p:embeddedFont>
      <p:font typeface="Poppins"/>
      <p:regular r:id="rId88"/>
      <p:bold r:id="rId89"/>
      <p:italic r:id="rId90"/>
      <p:boldItalic r:id="rId91"/>
    </p:embeddedFont>
    <p:embeddedFont>
      <p:font typeface="IBM Plex Sans Medium"/>
      <p:regular r:id="rId92"/>
      <p:bold r:id="rId93"/>
      <p:italic r:id="rId94"/>
      <p:boldItalic r:id="rId95"/>
    </p:embeddedFont>
    <p:embeddedFont>
      <p:font typeface="Inter ExtraBold"/>
      <p:bold r:id="rId96"/>
    </p:embeddedFont>
    <p:embeddedFont>
      <p:font typeface="Red Hat Display"/>
      <p:regular r:id="rId97"/>
      <p:bold r:id="rId98"/>
      <p:italic r:id="rId99"/>
      <p:boldItalic r:id="rId100"/>
    </p:embeddedFont>
    <p:embeddedFont>
      <p:font typeface="Open Sans ExtraBold"/>
      <p:bold r:id="rId101"/>
      <p:boldItalic r:id="rId102"/>
    </p:embeddedFont>
    <p:embeddedFont>
      <p:font typeface="Albert Sans"/>
      <p:regular r:id="rId103"/>
      <p:bold r:id="rId104"/>
      <p:italic r:id="rId105"/>
      <p:boldItalic r:id="rId106"/>
    </p:embeddedFont>
    <p:embeddedFont>
      <p:font typeface="Red Hat Display Light"/>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1" roundtripDataSignature="AMtx7mg0AxB3BljdV/8BDi0HTvynkIehZ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drigo Castillo"/>
  <p:cmAuthor clrIdx="1" id="1" initials="" lastIdx="3"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A7C8EE-CCCD-4BE1-AFD2-BD07FED1A5A0}">
  <a:tblStyle styleId="{0BA7C8EE-CCCD-4BE1-AFD2-BD07FED1A5A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RedHatDisplayLight-regular.fntdata"/><Relationship Id="rId106" Type="http://schemas.openxmlformats.org/officeDocument/2006/relationships/font" Target="fonts/AlbertSans-boldItalic.fntdata"/><Relationship Id="rId105" Type="http://schemas.openxmlformats.org/officeDocument/2006/relationships/font" Target="fonts/AlbertSans-italic.fntdata"/><Relationship Id="rId104" Type="http://schemas.openxmlformats.org/officeDocument/2006/relationships/font" Target="fonts/AlbertSans-bold.fntdata"/><Relationship Id="rId109" Type="http://schemas.openxmlformats.org/officeDocument/2006/relationships/font" Target="fonts/RedHatDisplayLight-italic.fntdata"/><Relationship Id="rId108" Type="http://schemas.openxmlformats.org/officeDocument/2006/relationships/font" Target="fonts/RedHatDisplayLight-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AlbertSans-regular.fntdata"/><Relationship Id="rId102" Type="http://schemas.openxmlformats.org/officeDocument/2006/relationships/font" Target="fonts/OpenSansExtraBold-boldItalic.fntdata"/><Relationship Id="rId101" Type="http://schemas.openxmlformats.org/officeDocument/2006/relationships/font" Target="fonts/OpenSansExtraBold-bold.fntdata"/><Relationship Id="rId100" Type="http://schemas.openxmlformats.org/officeDocument/2006/relationships/font" Target="fonts/RedHatDisplay-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IBMPlexSansMedium-boldItalic.fntdata"/><Relationship Id="rId94" Type="http://schemas.openxmlformats.org/officeDocument/2006/relationships/font" Target="fonts/IBMPlexSansMedium-italic.fntdata"/><Relationship Id="rId97" Type="http://schemas.openxmlformats.org/officeDocument/2006/relationships/font" Target="fonts/RedHatDisplay-regular.fntdata"/><Relationship Id="rId96" Type="http://schemas.openxmlformats.org/officeDocument/2006/relationships/font" Target="fonts/InterExtraBold-bold.fntdata"/><Relationship Id="rId11" Type="http://schemas.openxmlformats.org/officeDocument/2006/relationships/slide" Target="slides/slide3.xml"/><Relationship Id="rId99" Type="http://schemas.openxmlformats.org/officeDocument/2006/relationships/font" Target="fonts/RedHatDisplay-italic.fntdata"/><Relationship Id="rId10" Type="http://schemas.openxmlformats.org/officeDocument/2006/relationships/slide" Target="slides/slide2.xml"/><Relationship Id="rId98" Type="http://schemas.openxmlformats.org/officeDocument/2006/relationships/font" Target="fonts/RedHatDisplay-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oppins-boldItalic.fntdata"/><Relationship Id="rId90" Type="http://schemas.openxmlformats.org/officeDocument/2006/relationships/font" Target="fonts/Poppins-italic.fntdata"/><Relationship Id="rId93" Type="http://schemas.openxmlformats.org/officeDocument/2006/relationships/font" Target="fonts/IBMPlexSansMedium-bold.fntdata"/><Relationship Id="rId92" Type="http://schemas.openxmlformats.org/officeDocument/2006/relationships/font" Target="fonts/IBMPlexSansMedium-regular.fntdata"/><Relationship Id="rId15" Type="http://schemas.openxmlformats.org/officeDocument/2006/relationships/slide" Target="slides/slide7.xml"/><Relationship Id="rId110" Type="http://schemas.openxmlformats.org/officeDocument/2006/relationships/font" Target="fonts/RedHatDisplayLight-bold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111" Type="http://customschemas.google.com/relationships/presentationmetadata" Target="metadata"/><Relationship Id="rId84" Type="http://schemas.openxmlformats.org/officeDocument/2006/relationships/font" Target="fonts/Lato-regular.fntdata"/><Relationship Id="rId83" Type="http://schemas.openxmlformats.org/officeDocument/2006/relationships/font" Target="fonts/InterLight-bold.fntdata"/><Relationship Id="rId86" Type="http://schemas.openxmlformats.org/officeDocument/2006/relationships/font" Target="fonts/Lato-italic.fntdata"/><Relationship Id="rId85" Type="http://schemas.openxmlformats.org/officeDocument/2006/relationships/font" Target="fonts/Lato-bold.fntdata"/><Relationship Id="rId88" Type="http://schemas.openxmlformats.org/officeDocument/2006/relationships/font" Target="fonts/Poppins-regular.fntdata"/><Relationship Id="rId87" Type="http://schemas.openxmlformats.org/officeDocument/2006/relationships/font" Target="fonts/Lato-boldItalic.fntdata"/><Relationship Id="rId89" Type="http://schemas.openxmlformats.org/officeDocument/2006/relationships/font" Target="fonts/Poppins-bold.fntdata"/><Relationship Id="rId80" Type="http://schemas.openxmlformats.org/officeDocument/2006/relationships/font" Target="fonts/IBMPlexSansLight-italic.fntdata"/><Relationship Id="rId82" Type="http://schemas.openxmlformats.org/officeDocument/2006/relationships/font" Target="fonts/InterLight-regular.fntdata"/><Relationship Id="rId81" Type="http://schemas.openxmlformats.org/officeDocument/2006/relationships/font" Target="fonts/IBMPlex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Inter-bold.fntdata"/><Relationship Id="rId72" Type="http://schemas.openxmlformats.org/officeDocument/2006/relationships/font" Target="fonts/Inter-regular.fntdata"/><Relationship Id="rId75" Type="http://schemas.openxmlformats.org/officeDocument/2006/relationships/font" Target="fonts/IBMPlexSans-bold.fntdata"/><Relationship Id="rId74" Type="http://schemas.openxmlformats.org/officeDocument/2006/relationships/font" Target="fonts/IBMPlexSans-regular.fntdata"/><Relationship Id="rId77" Type="http://schemas.openxmlformats.org/officeDocument/2006/relationships/font" Target="fonts/IBMPlexSans-boldItalic.fntdata"/><Relationship Id="rId76" Type="http://schemas.openxmlformats.org/officeDocument/2006/relationships/font" Target="fonts/IBMPlexSans-italic.fntdata"/><Relationship Id="rId79" Type="http://schemas.openxmlformats.org/officeDocument/2006/relationships/font" Target="fonts/IBMPlexSansLight-bold.fntdata"/><Relationship Id="rId78" Type="http://schemas.openxmlformats.org/officeDocument/2006/relationships/font" Target="fonts/IBMPlexSansLight-regular.fntdata"/><Relationship Id="rId71" Type="http://schemas.openxmlformats.org/officeDocument/2006/relationships/font" Target="fonts/RedHatDisplayBlack-boldItalic.fntdata"/><Relationship Id="rId70" Type="http://schemas.openxmlformats.org/officeDocument/2006/relationships/font" Target="fonts/RedHatDisplayBlack-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font" Target="fonts/Raleway-regular.fntdata"/><Relationship Id="rId65" Type="http://schemas.openxmlformats.org/officeDocument/2006/relationships/slide" Target="slides/slide57.xml"/><Relationship Id="rId68" Type="http://schemas.openxmlformats.org/officeDocument/2006/relationships/font" Target="fonts/Raleway-italic.fntdata"/><Relationship Id="rId67" Type="http://schemas.openxmlformats.org/officeDocument/2006/relationships/font" Target="fonts/Raleway-bold.fntdata"/><Relationship Id="rId60" Type="http://schemas.openxmlformats.org/officeDocument/2006/relationships/slide" Target="slides/slide52.xml"/><Relationship Id="rId69" Type="http://schemas.openxmlformats.org/officeDocument/2006/relationships/font" Target="fonts/Raleway-bold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1T12:33:50.276">
    <p:pos x="6000" y="0"/>
    <p:text>@wisefalco@gmail.com @tosin880@gmail.com can control the layout, you should create some master templates based on the type of content this has. If the design is approved</p:text>
    <p:extLst>
      <p:ext uri="{C676402C-5697-4E1C-873F-D02D1690AC5C}">
        <p15:threadingInfo timeZoneBias="0"/>
      </p:ext>
      <p:ext uri="http://customooxmlschemas.google.com/">
        <go:slidesCustomData xmlns:go="http://customooxmlschemas.google.com/" commentPostId="AAAA2DUW5ac"/>
      </p:ext>
    </p:extLst>
  </p:cm>
  <p:cm authorId="0" idx="2" dt="2023-08-15T10:15:40.588">
    <p:pos x="6000" y="100"/>
    <p:text>@wisefalco@gmail.com @tosin880@gmail.com team if this is approved, I can create a generic template, with the master pages so anyone can reuse it.</p:text>
    <p:extLst>
      <p:ext uri="{C676402C-5697-4E1C-873F-D02D1690AC5C}">
        <p15:threadingInfo timeZoneBias="0"/>
      </p:ext>
      <p:ext uri="http://customooxmlschemas.google.com/">
        <go:slidesCustomData xmlns:go="http://customooxmlschemas.google.com/" commentPostId="AAAA22r85qo"/>
      </p:ext>
    </p:extLst>
  </p:cm>
  <p:cm authorId="1" idx="1" dt="2023-08-15T10:03:14.279">
    <p:pos x="6000" y="100"/>
    <p:text>Yeah this is fine</p:text>
    <p:extLst>
      <p:ext uri="{C676402C-5697-4E1C-873F-D02D1690AC5C}">
        <p15:threadingInfo timeZoneBias="0">
          <p15:parentCm authorId="0" idx="2"/>
        </p15:threadingInfo>
      </p:ext>
      <p:ext uri="http://customooxmlschemas.google.com/">
        <go:slidesCustomData xmlns:go="http://customooxmlschemas.google.com/" commentPostId="AAAA22r85qs"/>
      </p:ext>
    </p:extLst>
  </p:cm>
  <p:cm authorId="1" idx="2" dt="2023-08-15T10:03:17.477">
    <p:pos x="6000" y="100"/>
    <p:text>_Marked as resolved_</p:text>
    <p:extLst>
      <p:ext uri="{C676402C-5697-4E1C-873F-D02D1690AC5C}">
        <p15:threadingInfo timeZoneBias="0">
          <p15:parentCm authorId="0" idx="2"/>
        </p15:threadingInfo>
      </p:ext>
      <p:ext uri="http://customooxmlschemas.google.com/">
        <go:slidesCustomData xmlns:go="http://customooxmlschemas.google.com/" commentPostId="AAAA22r85qw"/>
      </p:ext>
    </p:extLst>
  </p:cm>
  <p:cm authorId="0" idx="3" dt="2023-08-15T10:15:40.588">
    <p:pos x="6000" y="100"/>
    <p:text>_Re-opened_
Nice</p:text>
    <p:extLst>
      <p:ext uri="{C676402C-5697-4E1C-873F-D02D1690AC5C}">
        <p15:threadingInfo timeZoneBias="0">
          <p15:parentCm authorId="0" idx="2"/>
        </p15:threadingInfo>
      </p:ext>
      <p:ext uri="http://customooxmlschemas.google.com/">
        <go:slidesCustomData xmlns:go="http://customooxmlschemas.google.com/" commentPostId="AAAA22r85q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82016d4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582016d45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db78d70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5db78d70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6c901fe1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56c901fe12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6c901fe12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56c901fe12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6c901fe12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56c901fe12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db78d70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5db78d700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6c901fe12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56c901fe12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6c901fe12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56c901fe12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6c901fe12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56c901fe12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6c901fe12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56c901fe12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db78d70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5db78d700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6c901fe12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56c901fe12_2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6c901fe12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56c901fe12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db78d700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5db78d700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8a794ab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58a794ab9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54c1b9e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54c1b9e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5db78d700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5db78d700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82016d4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2582016d45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db78d70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5db78d7008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82016d4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582016d45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db78d700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5db78d700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82016d45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582016d45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582016d4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582016d458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39"/>
          <p:cNvGrpSpPr/>
          <p:nvPr/>
        </p:nvGrpSpPr>
        <p:grpSpPr>
          <a:xfrm>
            <a:off x="830392" y="1191256"/>
            <a:ext cx="745763" cy="45826"/>
            <a:chOff x="4580561" y="2589004"/>
            <a:chExt cx="1064464" cy="25200"/>
          </a:xfrm>
        </p:grpSpPr>
        <p:sp>
          <p:nvSpPr>
            <p:cNvPr id="70" name="Google Shape;70;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3" name="Google Shape;73;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4" name="Google Shape;74;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40"/>
          <p:cNvGrpSpPr/>
          <p:nvPr/>
        </p:nvGrpSpPr>
        <p:grpSpPr>
          <a:xfrm>
            <a:off x="830392" y="4169130"/>
            <a:ext cx="745763" cy="45826"/>
            <a:chOff x="4580561" y="2589004"/>
            <a:chExt cx="1064464" cy="25200"/>
          </a:xfrm>
        </p:grpSpPr>
        <p:sp>
          <p:nvSpPr>
            <p:cNvPr id="77" name="Google Shape;77;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4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M UX Report Theme">
  <p:cSld name="SECTION_HEADER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 name="Google Shape;86;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 name="Google Shape;87;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9" name="Google Shape;89;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0" name="Google Shape;90;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700">
                <a:solidFill>
                  <a:schemeClr val="dk1"/>
                </a:solidFill>
                <a:latin typeface="IBM Plex Sans"/>
                <a:ea typeface="IBM Plex Sans"/>
                <a:cs typeface="IBM Plex Sans"/>
                <a:sym typeface="IBM Plex Sans"/>
              </a:rPr>
              <a:t>CURVE FINANCE</a:t>
            </a:r>
            <a:r>
              <a:rPr lang="en" sz="700">
                <a:solidFill>
                  <a:schemeClr val="dk1"/>
                </a:solidFill>
                <a:latin typeface="IBM Plex Sans"/>
                <a:ea typeface="IBM Plex Sans"/>
                <a:cs typeface="IBM Plex Sans"/>
                <a:sym typeface="IBM Plex Sans"/>
              </a:rPr>
              <a:t> </a:t>
            </a:r>
            <a:r>
              <a:rPr lang="en" sz="700">
                <a:solidFill>
                  <a:schemeClr val="dk1"/>
                </a:solidFill>
                <a:latin typeface="IBM Plex Sans"/>
                <a:ea typeface="IBM Plex Sans"/>
                <a:cs typeface="IBM Plex Sans"/>
                <a:sym typeface="IBM Plex Sans"/>
              </a:rPr>
              <a:t>UX AUDIT REPORT</a:t>
            </a:r>
            <a:endParaRPr sz="700">
              <a:solidFill>
                <a:schemeClr val="dk1"/>
              </a:solidFill>
              <a:latin typeface="IBM Plex Sans"/>
              <a:ea typeface="IBM Plex Sans"/>
              <a:cs typeface="IBM Plex Sans"/>
              <a:sym typeface="IBM Plex Sans"/>
            </a:endParaRPr>
          </a:p>
        </p:txBody>
      </p:sp>
      <p:cxnSp>
        <p:nvCxnSpPr>
          <p:cNvPr id="93" name="Google Shape;93;g256c901fe12_2_11"/>
          <p:cNvCxnSpPr/>
          <p:nvPr/>
        </p:nvCxnSpPr>
        <p:spPr>
          <a:xfrm>
            <a:off x="158825" y="4783775"/>
            <a:ext cx="8801400" cy="0"/>
          </a:xfrm>
          <a:prstGeom prst="straightConnector1">
            <a:avLst/>
          </a:prstGeom>
          <a:noFill/>
          <a:ln cap="flat" cmpd="sng" w="9525">
            <a:solidFill>
              <a:schemeClr val="dk2"/>
            </a:solidFill>
            <a:prstDash val="solid"/>
            <a:round/>
            <a:headEnd len="med" w="med" type="none"/>
            <a:tailEnd len="med" w="med" type="none"/>
          </a:ln>
        </p:spPr>
      </p:cxnSp>
      <p:pic>
        <p:nvPicPr>
          <p:cNvPr id="94" name="Google Shape;94;g256c901fe12_2_11"/>
          <p:cNvPicPr preferRelativeResize="0"/>
          <p:nvPr/>
        </p:nvPicPr>
        <p:blipFill>
          <a:blip r:embed="rId2">
            <a:alphaModFix/>
          </a:blip>
          <a:stretch>
            <a:fillRect/>
          </a:stretch>
        </p:blipFill>
        <p:spPr>
          <a:xfrm>
            <a:off x="8715325" y="4853675"/>
            <a:ext cx="244900" cy="146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91919"/>
        </a:solidFill>
      </p:bgPr>
    </p:bg>
    <p:spTree>
      <p:nvGrpSpPr>
        <p:cNvPr id="95" name="Shape 95"/>
        <p:cNvGrpSpPr/>
        <p:nvPr/>
      </p:nvGrpSpPr>
      <p:grpSpPr>
        <a:xfrm>
          <a:off x="0" y="0"/>
          <a:ext cx="0" cy="0"/>
          <a:chOff x="0" y="0"/>
          <a:chExt cx="0" cy="0"/>
        </a:xfrm>
      </p:grpSpPr>
      <p:pic>
        <p:nvPicPr>
          <p:cNvPr id="96" name="Google Shape;96;g256c901fe12_2_14"/>
          <p:cNvPicPr preferRelativeResize="0"/>
          <p:nvPr/>
        </p:nvPicPr>
        <p:blipFill>
          <a:blip r:embed="rId2">
            <a:alphaModFix/>
          </a:blip>
          <a:stretch>
            <a:fillRect/>
          </a:stretch>
        </p:blipFill>
        <p:spPr>
          <a:xfrm>
            <a:off x="5437055" y="0"/>
            <a:ext cx="3706944" cy="5143501"/>
          </a:xfrm>
          <a:prstGeom prst="rect">
            <a:avLst/>
          </a:prstGeom>
          <a:noFill/>
          <a:ln>
            <a:noFill/>
          </a:ln>
        </p:spPr>
      </p:pic>
      <p:pic>
        <p:nvPicPr>
          <p:cNvPr id="97" name="Google Shape;97;g256c901fe12_2_14"/>
          <p:cNvPicPr preferRelativeResize="0"/>
          <p:nvPr/>
        </p:nvPicPr>
        <p:blipFill>
          <a:blip r:embed="rId3">
            <a:alphaModFix/>
          </a:blip>
          <a:stretch>
            <a:fillRect/>
          </a:stretch>
        </p:blipFill>
        <p:spPr>
          <a:xfrm>
            <a:off x="0" y="3906367"/>
            <a:ext cx="5437051" cy="1237132"/>
          </a:xfrm>
          <a:prstGeom prst="rect">
            <a:avLst/>
          </a:prstGeom>
          <a:noFill/>
          <a:ln>
            <a:noFill/>
          </a:ln>
        </p:spPr>
      </p:pic>
      <p:sp>
        <p:nvSpPr>
          <p:cNvPr id="98" name="Google Shape;98;g256c901fe12_2_14"/>
          <p:cNvSpPr txBox="1"/>
          <p:nvPr>
            <p:ph type="ctrTitle"/>
          </p:nvPr>
        </p:nvSpPr>
        <p:spPr>
          <a:xfrm>
            <a:off x="311700" y="1364725"/>
            <a:ext cx="3564900" cy="2009400"/>
          </a:xfrm>
          <a:prstGeom prst="rect">
            <a:avLst/>
          </a:prstGeom>
          <a:noFill/>
          <a:ln>
            <a:noFill/>
          </a:ln>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4100"/>
              <a:buFont typeface="Inter"/>
              <a:buNone/>
              <a:defRPr b="1" sz="4100">
                <a:solidFill>
                  <a:schemeClr val="lt1"/>
                </a:solidFill>
                <a:latin typeface="Inter"/>
                <a:ea typeface="Inter"/>
                <a:cs typeface="Inter"/>
                <a:sym typeface="Inter"/>
              </a:defRPr>
            </a:lvl1pPr>
            <a:lvl2pPr lvl="1" algn="ctr">
              <a:lnSpc>
                <a:spcPct val="100000"/>
              </a:lnSpc>
              <a:spcBef>
                <a:spcPts val="0"/>
              </a:spcBef>
              <a:spcAft>
                <a:spcPts val="0"/>
              </a:spcAft>
              <a:buSzPts val="4100"/>
              <a:buFont typeface="Inter"/>
              <a:buNone/>
              <a:defRPr b="1" sz="4100">
                <a:latin typeface="Inter"/>
                <a:ea typeface="Inter"/>
                <a:cs typeface="Inter"/>
                <a:sym typeface="Inter"/>
              </a:defRPr>
            </a:lvl2pPr>
            <a:lvl3pPr lvl="2" algn="ctr">
              <a:lnSpc>
                <a:spcPct val="100000"/>
              </a:lnSpc>
              <a:spcBef>
                <a:spcPts val="0"/>
              </a:spcBef>
              <a:spcAft>
                <a:spcPts val="0"/>
              </a:spcAft>
              <a:buSzPts val="4100"/>
              <a:buFont typeface="Inter"/>
              <a:buNone/>
              <a:defRPr b="1" sz="4100">
                <a:latin typeface="Inter"/>
                <a:ea typeface="Inter"/>
                <a:cs typeface="Inter"/>
                <a:sym typeface="Inter"/>
              </a:defRPr>
            </a:lvl3pPr>
            <a:lvl4pPr lvl="3" algn="ctr">
              <a:lnSpc>
                <a:spcPct val="100000"/>
              </a:lnSpc>
              <a:spcBef>
                <a:spcPts val="0"/>
              </a:spcBef>
              <a:spcAft>
                <a:spcPts val="0"/>
              </a:spcAft>
              <a:buSzPts val="4100"/>
              <a:buFont typeface="Inter"/>
              <a:buNone/>
              <a:defRPr b="1" sz="4100">
                <a:latin typeface="Inter"/>
                <a:ea typeface="Inter"/>
                <a:cs typeface="Inter"/>
                <a:sym typeface="Inter"/>
              </a:defRPr>
            </a:lvl4pPr>
            <a:lvl5pPr lvl="4" algn="ctr">
              <a:lnSpc>
                <a:spcPct val="100000"/>
              </a:lnSpc>
              <a:spcBef>
                <a:spcPts val="0"/>
              </a:spcBef>
              <a:spcAft>
                <a:spcPts val="0"/>
              </a:spcAft>
              <a:buSzPts val="4100"/>
              <a:buFont typeface="Inter"/>
              <a:buNone/>
              <a:defRPr b="1" sz="4100">
                <a:latin typeface="Inter"/>
                <a:ea typeface="Inter"/>
                <a:cs typeface="Inter"/>
                <a:sym typeface="Inter"/>
              </a:defRPr>
            </a:lvl5pPr>
            <a:lvl6pPr lvl="5" algn="ctr">
              <a:lnSpc>
                <a:spcPct val="100000"/>
              </a:lnSpc>
              <a:spcBef>
                <a:spcPts val="0"/>
              </a:spcBef>
              <a:spcAft>
                <a:spcPts val="0"/>
              </a:spcAft>
              <a:buSzPts val="4100"/>
              <a:buFont typeface="Inter"/>
              <a:buNone/>
              <a:defRPr b="1" sz="4100">
                <a:latin typeface="Inter"/>
                <a:ea typeface="Inter"/>
                <a:cs typeface="Inter"/>
                <a:sym typeface="Inter"/>
              </a:defRPr>
            </a:lvl6pPr>
            <a:lvl7pPr lvl="6" algn="ctr">
              <a:lnSpc>
                <a:spcPct val="100000"/>
              </a:lnSpc>
              <a:spcBef>
                <a:spcPts val="0"/>
              </a:spcBef>
              <a:spcAft>
                <a:spcPts val="0"/>
              </a:spcAft>
              <a:buSzPts val="4100"/>
              <a:buFont typeface="Inter"/>
              <a:buNone/>
              <a:defRPr b="1" sz="4100">
                <a:latin typeface="Inter"/>
                <a:ea typeface="Inter"/>
                <a:cs typeface="Inter"/>
                <a:sym typeface="Inter"/>
              </a:defRPr>
            </a:lvl7pPr>
            <a:lvl8pPr lvl="7" algn="ctr">
              <a:lnSpc>
                <a:spcPct val="100000"/>
              </a:lnSpc>
              <a:spcBef>
                <a:spcPts val="0"/>
              </a:spcBef>
              <a:spcAft>
                <a:spcPts val="0"/>
              </a:spcAft>
              <a:buSzPts val="4100"/>
              <a:buFont typeface="Inter"/>
              <a:buNone/>
              <a:defRPr b="1" sz="4100">
                <a:latin typeface="Inter"/>
                <a:ea typeface="Inter"/>
                <a:cs typeface="Inter"/>
                <a:sym typeface="Inter"/>
              </a:defRPr>
            </a:lvl8pPr>
            <a:lvl9pPr lvl="8" algn="ctr">
              <a:lnSpc>
                <a:spcPct val="100000"/>
              </a:lnSpc>
              <a:spcBef>
                <a:spcPts val="0"/>
              </a:spcBef>
              <a:spcAft>
                <a:spcPts val="0"/>
              </a:spcAft>
              <a:buSzPts val="4100"/>
              <a:buFont typeface="Inter"/>
              <a:buNone/>
              <a:defRPr b="1" sz="4100">
                <a:latin typeface="Inter"/>
                <a:ea typeface="Inter"/>
                <a:cs typeface="Inter"/>
                <a:sym typeface="Inter"/>
              </a:defRPr>
            </a:lvl9pPr>
          </a:lstStyle>
          <a:p/>
        </p:txBody>
      </p:sp>
      <p:sp>
        <p:nvSpPr>
          <p:cNvPr id="99" name="Google Shape;99;g256c901fe12_2_14"/>
          <p:cNvSpPr txBox="1"/>
          <p:nvPr>
            <p:ph idx="1" type="subTitle"/>
          </p:nvPr>
        </p:nvSpPr>
        <p:spPr>
          <a:xfrm>
            <a:off x="380350" y="3292000"/>
            <a:ext cx="8520600" cy="792600"/>
          </a:xfrm>
          <a:prstGeom prst="rect">
            <a:avLst/>
          </a:prstGeom>
          <a:noFill/>
          <a:ln>
            <a:noFill/>
          </a:ln>
        </p:spPr>
        <p:txBody>
          <a:bodyPr anchorCtr="0" anchor="t" bIns="91425" lIns="91425" spcFirstLastPara="1" rIns="91425" wrap="square" tIns="91425">
            <a:normAutofit/>
          </a:bodyPr>
          <a:lstStyle>
            <a:lvl1pPr lvl="0">
              <a:lnSpc>
                <a:spcPct val="100000"/>
              </a:lnSpc>
              <a:spcBef>
                <a:spcPts val="0"/>
              </a:spcBef>
              <a:spcAft>
                <a:spcPts val="0"/>
              </a:spcAft>
              <a:buClr>
                <a:srgbClr val="B78CF8"/>
              </a:buClr>
              <a:buSzPts val="1650"/>
              <a:buFont typeface="IBM Plex Sans"/>
              <a:buNone/>
              <a:defRPr sz="1650">
                <a:solidFill>
                  <a:srgbClr val="B78CF8"/>
                </a:solidFill>
                <a:latin typeface="IBM Plex Sans"/>
                <a:ea typeface="IBM Plex Sans"/>
                <a:cs typeface="IBM Plex Sans"/>
                <a:sym typeface="IBM Plex Sans"/>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00" name="Google Shape;100;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 name="Google Shape;101;g256c901fe12_2_14"/>
          <p:cNvPicPr preferRelativeResize="0"/>
          <p:nvPr/>
        </p:nvPicPr>
        <p:blipFill>
          <a:blip r:embed="rId4">
            <a:alphaModFix/>
          </a:blip>
          <a:stretch>
            <a:fillRect/>
          </a:stretch>
        </p:blipFill>
        <p:spPr>
          <a:xfrm>
            <a:off x="252250" y="251050"/>
            <a:ext cx="965975" cy="479325"/>
          </a:xfrm>
          <a:prstGeom prst="rect">
            <a:avLst/>
          </a:prstGeom>
          <a:noFill/>
          <a:ln>
            <a:noFill/>
          </a:ln>
        </p:spPr>
      </p:pic>
      <p:sp>
        <p:nvSpPr>
          <p:cNvPr id="102" name="Google Shape;102;g256c901fe12_2_14"/>
          <p:cNvSpPr txBox="1"/>
          <p:nvPr>
            <p:ph idx="2" type="subTitle"/>
          </p:nvPr>
        </p:nvSpPr>
        <p:spPr>
          <a:xfrm>
            <a:off x="433550" y="4264225"/>
            <a:ext cx="2306100" cy="792600"/>
          </a:xfrm>
          <a:prstGeom prst="rect">
            <a:avLst/>
          </a:prstGeom>
          <a:noFill/>
          <a:ln>
            <a:noFill/>
          </a:ln>
        </p:spPr>
        <p:txBody>
          <a:bodyPr anchorCtr="0" anchor="t" bIns="91425" lIns="91425" spcFirstLastPara="1" rIns="91425" wrap="square" tIns="91425">
            <a:normAutofit/>
          </a:bodyPr>
          <a:lstStyle>
            <a:lvl1pPr lvl="0"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1pPr>
            <a:lvl2pPr lvl="1"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2pPr>
            <a:lvl3pPr lvl="2"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3pPr>
            <a:lvl4pPr lvl="3"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4pPr>
            <a:lvl5pPr lvl="4"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5pPr>
            <a:lvl6pPr lvl="5"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6pPr>
            <a:lvl7pPr lvl="6"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7pPr>
            <a:lvl8pPr lvl="7"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8pPr>
            <a:lvl9pPr lvl="8" rtl="0">
              <a:lnSpc>
                <a:spcPct val="100000"/>
              </a:lnSpc>
              <a:spcBef>
                <a:spcPts val="0"/>
              </a:spcBef>
              <a:spcAft>
                <a:spcPts val="0"/>
              </a:spcAft>
              <a:buClr>
                <a:srgbClr val="F7F7F8"/>
              </a:buClr>
              <a:buSzPts val="1000"/>
              <a:buFont typeface="IBM Plex Sans"/>
              <a:buNone/>
              <a:defRPr sz="1000">
                <a:solidFill>
                  <a:srgbClr val="F7F7F8"/>
                </a:solidFill>
                <a:latin typeface="IBM Plex Sans"/>
                <a:ea typeface="IBM Plex Sans"/>
                <a:cs typeface="IBM Plex Sans"/>
                <a:sym typeface="IBM Plex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191919"/>
        </a:solidFill>
      </p:bgPr>
    </p:bg>
    <p:spTree>
      <p:nvGrpSpPr>
        <p:cNvPr id="103" name="Shape 103"/>
        <p:cNvGrpSpPr/>
        <p:nvPr/>
      </p:nvGrpSpPr>
      <p:grpSpPr>
        <a:xfrm>
          <a:off x="0" y="0"/>
          <a:ext cx="0" cy="0"/>
          <a:chOff x="0" y="0"/>
          <a:chExt cx="0" cy="0"/>
        </a:xfrm>
      </p:grpSpPr>
      <p:sp>
        <p:nvSpPr>
          <p:cNvPr id="104" name="Google Shape;104;g256c901fe12_2_18"/>
          <p:cNvSpPr txBox="1"/>
          <p:nvPr>
            <p:ph type="title"/>
          </p:nvPr>
        </p:nvSpPr>
        <p:spPr>
          <a:xfrm>
            <a:off x="326950" y="258275"/>
            <a:ext cx="3252000" cy="276000"/>
          </a:xfrm>
          <a:prstGeom prst="rect">
            <a:avLst/>
          </a:prstGeom>
          <a:noFill/>
          <a:ln>
            <a:noFill/>
          </a:ln>
        </p:spPr>
        <p:txBody>
          <a:bodyPr anchorCtr="0" anchor="ctr" bIns="91425" lIns="91425" spcFirstLastPara="1" rIns="91425" wrap="square" tIns="91425">
            <a:normAutofit/>
          </a:bodyPr>
          <a:lstStyle>
            <a:lvl1pPr lvl="0" rtl="0">
              <a:lnSpc>
                <a:spcPct val="100000"/>
              </a:lnSpc>
              <a:spcBef>
                <a:spcPts val="0"/>
              </a:spcBef>
              <a:spcAft>
                <a:spcPts val="0"/>
              </a:spcAft>
              <a:buClr>
                <a:srgbClr val="B78CF8"/>
              </a:buClr>
              <a:buSzPts val="1000"/>
              <a:buFont typeface="IBM Plex Sans"/>
              <a:buNone/>
              <a:defRPr b="1" sz="1000">
                <a:solidFill>
                  <a:srgbClr val="B78CF8"/>
                </a:solidFill>
                <a:latin typeface="IBM Plex Sans"/>
                <a:ea typeface="IBM Plex Sans"/>
                <a:cs typeface="IBM Plex Sans"/>
                <a:sym typeface="IBM Plex Sans"/>
              </a:defRPr>
            </a:lvl1pPr>
            <a:lvl2pPr lvl="1" rtl="0">
              <a:lnSpc>
                <a:spcPct val="100000"/>
              </a:lnSpc>
              <a:spcBef>
                <a:spcPts val="0"/>
              </a:spcBef>
              <a:spcAft>
                <a:spcPts val="0"/>
              </a:spcAft>
              <a:buClr>
                <a:srgbClr val="B78CF8"/>
              </a:buClr>
              <a:buSzPts val="3600"/>
              <a:buNone/>
              <a:defRPr sz="3600">
                <a:solidFill>
                  <a:srgbClr val="B78CF8"/>
                </a:solidFill>
              </a:defRPr>
            </a:lvl2pPr>
            <a:lvl3pPr lvl="2" rtl="0">
              <a:lnSpc>
                <a:spcPct val="100000"/>
              </a:lnSpc>
              <a:spcBef>
                <a:spcPts val="0"/>
              </a:spcBef>
              <a:spcAft>
                <a:spcPts val="0"/>
              </a:spcAft>
              <a:buClr>
                <a:srgbClr val="B78CF8"/>
              </a:buClr>
              <a:buSzPts val="3600"/>
              <a:buNone/>
              <a:defRPr sz="3600">
                <a:solidFill>
                  <a:srgbClr val="B78CF8"/>
                </a:solidFill>
              </a:defRPr>
            </a:lvl3pPr>
            <a:lvl4pPr lvl="3" rtl="0">
              <a:lnSpc>
                <a:spcPct val="100000"/>
              </a:lnSpc>
              <a:spcBef>
                <a:spcPts val="0"/>
              </a:spcBef>
              <a:spcAft>
                <a:spcPts val="0"/>
              </a:spcAft>
              <a:buClr>
                <a:srgbClr val="B78CF8"/>
              </a:buClr>
              <a:buSzPts val="3600"/>
              <a:buNone/>
              <a:defRPr sz="3600">
                <a:solidFill>
                  <a:srgbClr val="B78CF8"/>
                </a:solidFill>
              </a:defRPr>
            </a:lvl4pPr>
            <a:lvl5pPr lvl="4" rtl="0">
              <a:lnSpc>
                <a:spcPct val="100000"/>
              </a:lnSpc>
              <a:spcBef>
                <a:spcPts val="0"/>
              </a:spcBef>
              <a:spcAft>
                <a:spcPts val="0"/>
              </a:spcAft>
              <a:buClr>
                <a:srgbClr val="B78CF8"/>
              </a:buClr>
              <a:buSzPts val="3600"/>
              <a:buNone/>
              <a:defRPr sz="3600">
                <a:solidFill>
                  <a:srgbClr val="B78CF8"/>
                </a:solidFill>
              </a:defRPr>
            </a:lvl5pPr>
            <a:lvl6pPr lvl="5" rtl="0">
              <a:lnSpc>
                <a:spcPct val="100000"/>
              </a:lnSpc>
              <a:spcBef>
                <a:spcPts val="0"/>
              </a:spcBef>
              <a:spcAft>
                <a:spcPts val="0"/>
              </a:spcAft>
              <a:buClr>
                <a:srgbClr val="B78CF8"/>
              </a:buClr>
              <a:buSzPts val="3600"/>
              <a:buNone/>
              <a:defRPr sz="3600">
                <a:solidFill>
                  <a:srgbClr val="B78CF8"/>
                </a:solidFill>
              </a:defRPr>
            </a:lvl6pPr>
            <a:lvl7pPr lvl="6" rtl="0">
              <a:lnSpc>
                <a:spcPct val="100000"/>
              </a:lnSpc>
              <a:spcBef>
                <a:spcPts val="0"/>
              </a:spcBef>
              <a:spcAft>
                <a:spcPts val="0"/>
              </a:spcAft>
              <a:buClr>
                <a:srgbClr val="B78CF8"/>
              </a:buClr>
              <a:buSzPts val="3600"/>
              <a:buNone/>
              <a:defRPr sz="3600">
                <a:solidFill>
                  <a:srgbClr val="B78CF8"/>
                </a:solidFill>
              </a:defRPr>
            </a:lvl7pPr>
            <a:lvl8pPr lvl="7" rtl="0">
              <a:lnSpc>
                <a:spcPct val="100000"/>
              </a:lnSpc>
              <a:spcBef>
                <a:spcPts val="0"/>
              </a:spcBef>
              <a:spcAft>
                <a:spcPts val="0"/>
              </a:spcAft>
              <a:buClr>
                <a:srgbClr val="B78CF8"/>
              </a:buClr>
              <a:buSzPts val="3600"/>
              <a:buNone/>
              <a:defRPr sz="3600">
                <a:solidFill>
                  <a:srgbClr val="B78CF8"/>
                </a:solidFill>
              </a:defRPr>
            </a:lvl8pPr>
            <a:lvl9pPr lvl="8" rtl="0">
              <a:lnSpc>
                <a:spcPct val="100000"/>
              </a:lnSpc>
              <a:spcBef>
                <a:spcPts val="0"/>
              </a:spcBef>
              <a:spcAft>
                <a:spcPts val="0"/>
              </a:spcAft>
              <a:buClr>
                <a:srgbClr val="B78CF8"/>
              </a:buClr>
              <a:buSzPts val="3600"/>
              <a:buNone/>
              <a:defRPr sz="3600">
                <a:solidFill>
                  <a:srgbClr val="B78CF8"/>
                </a:solidFill>
              </a:defRPr>
            </a:lvl9pPr>
          </a:lstStyle>
          <a:p/>
        </p:txBody>
      </p:sp>
      <p:sp>
        <p:nvSpPr>
          <p:cNvPr id="105" name="Google Shape;105;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6" name="Google Shape;106;g256c901fe12_2_18"/>
          <p:cNvPicPr preferRelativeResize="0"/>
          <p:nvPr/>
        </p:nvPicPr>
        <p:blipFill rotWithShape="1">
          <a:blip r:embed="rId2">
            <a:alphaModFix/>
          </a:blip>
          <a:srcRect b="0" l="49217" r="-5" t="0"/>
          <a:stretch/>
        </p:blipFill>
        <p:spPr>
          <a:xfrm>
            <a:off x="7261399" y="0"/>
            <a:ext cx="1882601" cy="5143501"/>
          </a:xfrm>
          <a:prstGeom prst="rect">
            <a:avLst/>
          </a:prstGeom>
          <a:noFill/>
          <a:ln>
            <a:noFill/>
          </a:ln>
        </p:spPr>
      </p:pic>
      <p:sp>
        <p:nvSpPr>
          <p:cNvPr id="107" name="Google Shape;107;g256c901fe12_2_18"/>
          <p:cNvSpPr txBox="1"/>
          <p:nvPr>
            <p:ph idx="2" type="title"/>
          </p:nvPr>
        </p:nvSpPr>
        <p:spPr>
          <a:xfrm>
            <a:off x="326950" y="374025"/>
            <a:ext cx="3252000" cy="276000"/>
          </a:xfrm>
          <a:prstGeom prst="rect">
            <a:avLst/>
          </a:prstGeom>
          <a:noFill/>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1000"/>
              <a:buFont typeface="IBM Plex Sans Light"/>
              <a:buNone/>
              <a:defRPr sz="1000">
                <a:solidFill>
                  <a:schemeClr val="lt1"/>
                </a:solidFill>
                <a:latin typeface="IBM Plex Sans Light"/>
                <a:ea typeface="IBM Plex Sans Light"/>
                <a:cs typeface="IBM Plex Sans Light"/>
                <a:sym typeface="IBM Plex Sans Light"/>
              </a:defRPr>
            </a:lvl1pPr>
            <a:lvl2pPr lvl="1"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2pPr>
            <a:lvl3pPr lvl="2"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3pPr>
            <a:lvl4pPr lvl="3"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4pPr>
            <a:lvl5pPr lvl="4"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5pPr>
            <a:lvl6pPr lvl="5"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6pPr>
            <a:lvl7pPr lvl="6"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7pPr>
            <a:lvl8pPr lvl="7"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8pPr>
            <a:lvl9pPr lvl="8" rtl="0">
              <a:lnSpc>
                <a:spcPct val="100000"/>
              </a:lnSpc>
              <a:spcBef>
                <a:spcPts val="0"/>
              </a:spcBef>
              <a:spcAft>
                <a:spcPts val="0"/>
              </a:spcAft>
              <a:buClr>
                <a:schemeClr val="lt1"/>
              </a:buClr>
              <a:buSzPts val="3600"/>
              <a:buFont typeface="IBM Plex Sans Light"/>
              <a:buNone/>
              <a:defRPr sz="3600">
                <a:solidFill>
                  <a:schemeClr val="lt1"/>
                </a:solidFill>
                <a:latin typeface="IBM Plex Sans Light"/>
                <a:ea typeface="IBM Plex Sans Light"/>
                <a:cs typeface="IBM Plex Sans Light"/>
                <a:sym typeface="IBM Plex Sans Light"/>
              </a:defRPr>
            </a:lvl9pPr>
          </a:lstStyle>
          <a:p/>
        </p:txBody>
      </p:sp>
      <p:sp>
        <p:nvSpPr>
          <p:cNvPr id="108" name="Google Shape;108;g256c901fe12_2_18"/>
          <p:cNvSpPr txBox="1"/>
          <p:nvPr>
            <p:ph idx="3" type="ctrTitle"/>
          </p:nvPr>
        </p:nvSpPr>
        <p:spPr>
          <a:xfrm>
            <a:off x="326950" y="2653825"/>
            <a:ext cx="7602000" cy="2009400"/>
          </a:xfrm>
          <a:prstGeom prst="rect">
            <a:avLst/>
          </a:prstGeom>
          <a:noFill/>
          <a:ln>
            <a:noFill/>
          </a:ln>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4100"/>
              <a:buFont typeface="Inter"/>
              <a:buNone/>
              <a:defRPr b="1" sz="4100">
                <a:solidFill>
                  <a:schemeClr val="lt1"/>
                </a:solidFill>
                <a:latin typeface="Inter"/>
                <a:ea typeface="Inter"/>
                <a:cs typeface="Inter"/>
                <a:sym typeface="Inter"/>
              </a:defRPr>
            </a:lvl1pPr>
            <a:lvl2pPr lvl="1" rtl="0">
              <a:lnSpc>
                <a:spcPct val="100000"/>
              </a:lnSpc>
              <a:spcBef>
                <a:spcPts val="0"/>
              </a:spcBef>
              <a:spcAft>
                <a:spcPts val="0"/>
              </a:spcAft>
              <a:buSzPts val="4100"/>
              <a:buFont typeface="Inter"/>
              <a:buNone/>
              <a:defRPr b="1" sz="4100">
                <a:latin typeface="Inter"/>
                <a:ea typeface="Inter"/>
                <a:cs typeface="Inter"/>
                <a:sym typeface="Inter"/>
              </a:defRPr>
            </a:lvl2pPr>
            <a:lvl3pPr lvl="2" rtl="0">
              <a:lnSpc>
                <a:spcPct val="100000"/>
              </a:lnSpc>
              <a:spcBef>
                <a:spcPts val="0"/>
              </a:spcBef>
              <a:spcAft>
                <a:spcPts val="0"/>
              </a:spcAft>
              <a:buSzPts val="4100"/>
              <a:buFont typeface="Inter"/>
              <a:buNone/>
              <a:defRPr b="1" sz="4100">
                <a:latin typeface="Inter"/>
                <a:ea typeface="Inter"/>
                <a:cs typeface="Inter"/>
                <a:sym typeface="Inter"/>
              </a:defRPr>
            </a:lvl3pPr>
            <a:lvl4pPr lvl="3" rtl="0">
              <a:lnSpc>
                <a:spcPct val="100000"/>
              </a:lnSpc>
              <a:spcBef>
                <a:spcPts val="0"/>
              </a:spcBef>
              <a:spcAft>
                <a:spcPts val="0"/>
              </a:spcAft>
              <a:buSzPts val="4100"/>
              <a:buFont typeface="Inter"/>
              <a:buNone/>
              <a:defRPr b="1" sz="4100">
                <a:latin typeface="Inter"/>
                <a:ea typeface="Inter"/>
                <a:cs typeface="Inter"/>
                <a:sym typeface="Inter"/>
              </a:defRPr>
            </a:lvl4pPr>
            <a:lvl5pPr lvl="4" rtl="0">
              <a:lnSpc>
                <a:spcPct val="100000"/>
              </a:lnSpc>
              <a:spcBef>
                <a:spcPts val="0"/>
              </a:spcBef>
              <a:spcAft>
                <a:spcPts val="0"/>
              </a:spcAft>
              <a:buSzPts val="4100"/>
              <a:buFont typeface="Inter"/>
              <a:buNone/>
              <a:defRPr b="1" sz="4100">
                <a:latin typeface="Inter"/>
                <a:ea typeface="Inter"/>
                <a:cs typeface="Inter"/>
                <a:sym typeface="Inter"/>
              </a:defRPr>
            </a:lvl5pPr>
            <a:lvl6pPr lvl="5" rtl="0">
              <a:lnSpc>
                <a:spcPct val="100000"/>
              </a:lnSpc>
              <a:spcBef>
                <a:spcPts val="0"/>
              </a:spcBef>
              <a:spcAft>
                <a:spcPts val="0"/>
              </a:spcAft>
              <a:buSzPts val="4100"/>
              <a:buFont typeface="Inter"/>
              <a:buNone/>
              <a:defRPr b="1" sz="4100">
                <a:latin typeface="Inter"/>
                <a:ea typeface="Inter"/>
                <a:cs typeface="Inter"/>
                <a:sym typeface="Inter"/>
              </a:defRPr>
            </a:lvl6pPr>
            <a:lvl7pPr lvl="6" rtl="0">
              <a:lnSpc>
                <a:spcPct val="100000"/>
              </a:lnSpc>
              <a:spcBef>
                <a:spcPts val="0"/>
              </a:spcBef>
              <a:spcAft>
                <a:spcPts val="0"/>
              </a:spcAft>
              <a:buSzPts val="4100"/>
              <a:buFont typeface="Inter"/>
              <a:buNone/>
              <a:defRPr b="1" sz="4100">
                <a:latin typeface="Inter"/>
                <a:ea typeface="Inter"/>
                <a:cs typeface="Inter"/>
                <a:sym typeface="Inter"/>
              </a:defRPr>
            </a:lvl7pPr>
            <a:lvl8pPr lvl="7" rtl="0">
              <a:lnSpc>
                <a:spcPct val="100000"/>
              </a:lnSpc>
              <a:spcBef>
                <a:spcPts val="0"/>
              </a:spcBef>
              <a:spcAft>
                <a:spcPts val="0"/>
              </a:spcAft>
              <a:buSzPts val="4100"/>
              <a:buFont typeface="Inter"/>
              <a:buNone/>
              <a:defRPr b="1" sz="4100">
                <a:latin typeface="Inter"/>
                <a:ea typeface="Inter"/>
                <a:cs typeface="Inter"/>
                <a:sym typeface="Inter"/>
              </a:defRPr>
            </a:lvl8pPr>
            <a:lvl9pPr lvl="8" rtl="0">
              <a:lnSpc>
                <a:spcPct val="100000"/>
              </a:lnSpc>
              <a:spcBef>
                <a:spcPts val="0"/>
              </a:spcBef>
              <a:spcAft>
                <a:spcPts val="0"/>
              </a:spcAft>
              <a:buSzPts val="4100"/>
              <a:buFont typeface="Inter"/>
              <a:buNone/>
              <a:defRPr b="1" sz="4100">
                <a:latin typeface="Inter"/>
                <a:ea typeface="Inter"/>
                <a:cs typeface="Inter"/>
                <a:sym typeface="Int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2" name="Google Shape;112;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6" name="Google Shape;116;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7" name="Google Shape;117;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3" name="Google Shape;123;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4" name="Google Shape;124;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 name="Shape 11"/>
        <p:cNvGrpSpPr/>
        <p:nvPr/>
      </p:nvGrpSpPr>
      <p:grpSpPr>
        <a:xfrm>
          <a:off x="0" y="0"/>
          <a:ext cx="0" cy="0"/>
          <a:chOff x="0" y="0"/>
          <a:chExt cx="0" cy="0"/>
        </a:xfrm>
      </p:grpSpPr>
      <p:sp>
        <p:nvSpPr>
          <p:cNvPr id="12" name="Google Shape;12;p3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31"/>
          <p:cNvGrpSpPr/>
          <p:nvPr/>
        </p:nvGrpSpPr>
        <p:grpSpPr>
          <a:xfrm>
            <a:off x="830392" y="1191256"/>
            <a:ext cx="745763" cy="45826"/>
            <a:chOff x="4580561" y="2589004"/>
            <a:chExt cx="1064464" cy="25200"/>
          </a:xfrm>
        </p:grpSpPr>
        <p:sp>
          <p:nvSpPr>
            <p:cNvPr id="14" name="Google Shape;14;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3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7" name="Google Shape;17;p3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 name="Google Shape;18;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7" name="Google Shape;127;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1" name="Google Shape;131;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2" name="Google Shape;132;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3" name="Google Shape;133;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6" name="Google Shape;136;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9" name="Google Shape;139;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0" name="Google Shape;140;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3" name="Google Shape;143;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4" name="Google Shape;144;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45" name="Google Shape;145;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146" name="Google Shape;146;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147" name="Google Shape;147;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148" name="Google Shape;148;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32"/>
          <p:cNvGrpSpPr/>
          <p:nvPr/>
        </p:nvGrpSpPr>
        <p:grpSpPr>
          <a:xfrm>
            <a:off x="830392" y="1191256"/>
            <a:ext cx="745763" cy="45826"/>
            <a:chOff x="4580561" y="2589004"/>
            <a:chExt cx="1064464" cy="25200"/>
          </a:xfrm>
        </p:grpSpPr>
        <p:sp>
          <p:nvSpPr>
            <p:cNvPr id="22" name="Google Shape;22;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5" name="Google Shape;25;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6" name="Google Shape;26;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 name="Google Shape;27;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33"/>
          <p:cNvGrpSpPr/>
          <p:nvPr/>
        </p:nvGrpSpPr>
        <p:grpSpPr>
          <a:xfrm>
            <a:off x="830392" y="1191256"/>
            <a:ext cx="745763" cy="45826"/>
            <a:chOff x="4580561" y="2589004"/>
            <a:chExt cx="1064464" cy="25200"/>
          </a:xfrm>
        </p:grpSpPr>
        <p:sp>
          <p:nvSpPr>
            <p:cNvPr id="31" name="Google Shape;31;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4" name="Google Shape;3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5" name="Shape 35"/>
        <p:cNvGrpSpPr/>
        <p:nvPr/>
      </p:nvGrpSpPr>
      <p:grpSpPr>
        <a:xfrm>
          <a:off x="0" y="0"/>
          <a:ext cx="0" cy="0"/>
          <a:chOff x="0" y="0"/>
          <a:chExt cx="0" cy="0"/>
        </a:xfrm>
      </p:grpSpPr>
      <p:grpSp>
        <p:nvGrpSpPr>
          <p:cNvPr id="36" name="Google Shape;36;p34"/>
          <p:cNvGrpSpPr/>
          <p:nvPr/>
        </p:nvGrpSpPr>
        <p:grpSpPr>
          <a:xfrm>
            <a:off x="830392" y="1191256"/>
            <a:ext cx="745763" cy="45826"/>
            <a:chOff x="4580561" y="2589004"/>
            <a:chExt cx="1064464" cy="25200"/>
          </a:xfrm>
        </p:grpSpPr>
        <p:sp>
          <p:nvSpPr>
            <p:cNvPr id="37" name="Google Shape;37;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3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0" name="Google Shape;40;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35"/>
          <p:cNvGrpSpPr/>
          <p:nvPr/>
        </p:nvGrpSpPr>
        <p:grpSpPr>
          <a:xfrm>
            <a:off x="830392" y="1191256"/>
            <a:ext cx="745763" cy="45826"/>
            <a:chOff x="4580561" y="2589004"/>
            <a:chExt cx="1064464" cy="25200"/>
          </a:xfrm>
        </p:grpSpPr>
        <p:sp>
          <p:nvSpPr>
            <p:cNvPr id="44" name="Google Shape;44;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3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7" name="Google Shape;47;p3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3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3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52" name="Google Shape;52;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3" name="Shape 53"/>
        <p:cNvGrpSpPr/>
        <p:nvPr/>
      </p:nvGrpSpPr>
      <p:grpSpPr>
        <a:xfrm>
          <a:off x="0" y="0"/>
          <a:ext cx="0" cy="0"/>
          <a:chOff x="0" y="0"/>
          <a:chExt cx="0" cy="0"/>
        </a:xfrm>
      </p:grpSpPr>
      <p:grpSp>
        <p:nvGrpSpPr>
          <p:cNvPr id="54" name="Google Shape;54;p37"/>
          <p:cNvGrpSpPr/>
          <p:nvPr/>
        </p:nvGrpSpPr>
        <p:grpSpPr>
          <a:xfrm>
            <a:off x="830392" y="4169130"/>
            <a:ext cx="745763" cy="45826"/>
            <a:chOff x="4580561" y="2589004"/>
            <a:chExt cx="1064464" cy="25200"/>
          </a:xfrm>
        </p:grpSpPr>
        <p:sp>
          <p:nvSpPr>
            <p:cNvPr id="55" name="Google Shape;55;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3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8" name="Google Shape;58;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38"/>
          <p:cNvGrpSpPr/>
          <p:nvPr/>
        </p:nvGrpSpPr>
        <p:grpSpPr>
          <a:xfrm>
            <a:off x="830392" y="1191256"/>
            <a:ext cx="745763" cy="45826"/>
            <a:chOff x="4580561" y="2589004"/>
            <a:chExt cx="1064464" cy="25200"/>
          </a:xfrm>
        </p:grpSpPr>
        <p:sp>
          <p:nvSpPr>
            <p:cNvPr id="62" name="Google Shape;62;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3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5" name="Google Shape;65;p3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6" name="Google Shape;66;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s://docs.google.com/spreadsheets/d/1sbxCzeKwa8nZxUyHYI8xQQPs2F6DWA7m/edit?usp=sharing&amp;ouid=109083539198020209508&amp;rtpof=true&amp;sd=true" TargetMode="External"/><Relationship Id="rId4" Type="http://schemas.openxmlformats.org/officeDocument/2006/relationships/hyperlink" Target="https://docs.google.com/spreadsheets/d/1DsMA23Swbbm8xPiytCD6i_6r1NDe7ZT1/edit?usp=sharing&amp;ouid=109083539198020209508&amp;rtpof=true&amp;sd=true" TargetMode="External"/><Relationship Id="rId5" Type="http://schemas.openxmlformats.org/officeDocument/2006/relationships/hyperlink" Target="https://airtable.com/appY7C1Yplew2px2K/shrGNsfDAtgSlkou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3.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19.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52" name="Shape 152"/>
        <p:cNvGrpSpPr/>
        <p:nvPr/>
      </p:nvGrpSpPr>
      <p:grpSpPr>
        <a:xfrm>
          <a:off x="0" y="0"/>
          <a:ext cx="0" cy="0"/>
          <a:chOff x="0" y="0"/>
          <a:chExt cx="0" cy="0"/>
        </a:xfrm>
      </p:grpSpPr>
      <p:pic>
        <p:nvPicPr>
          <p:cNvPr id="153" name="Google Shape;153;g25d575245ef_0_0"/>
          <p:cNvPicPr preferRelativeResize="0"/>
          <p:nvPr/>
        </p:nvPicPr>
        <p:blipFill>
          <a:blip r:embed="rId4">
            <a:alphaModFix/>
          </a:blip>
          <a:stretch>
            <a:fillRect/>
          </a:stretch>
        </p:blipFill>
        <p:spPr>
          <a:xfrm>
            <a:off x="252250" y="251050"/>
            <a:ext cx="965975" cy="479325"/>
          </a:xfrm>
          <a:prstGeom prst="rect">
            <a:avLst/>
          </a:prstGeom>
          <a:noFill/>
          <a:ln>
            <a:noFill/>
          </a:ln>
        </p:spPr>
      </p:pic>
      <p:pic>
        <p:nvPicPr>
          <p:cNvPr id="154" name="Google Shape;154;g25d575245ef_0_0"/>
          <p:cNvPicPr preferRelativeResize="0"/>
          <p:nvPr/>
        </p:nvPicPr>
        <p:blipFill>
          <a:blip r:embed="rId5">
            <a:alphaModFix/>
          </a:blip>
          <a:stretch>
            <a:fillRect/>
          </a:stretch>
        </p:blipFill>
        <p:spPr>
          <a:xfrm>
            <a:off x="5437055" y="0"/>
            <a:ext cx="3706944" cy="5143501"/>
          </a:xfrm>
          <a:prstGeom prst="rect">
            <a:avLst/>
          </a:prstGeom>
          <a:noFill/>
          <a:ln>
            <a:noFill/>
          </a:ln>
        </p:spPr>
      </p:pic>
      <p:pic>
        <p:nvPicPr>
          <p:cNvPr id="155" name="Google Shape;155;g25d575245ef_0_0"/>
          <p:cNvPicPr preferRelativeResize="0"/>
          <p:nvPr/>
        </p:nvPicPr>
        <p:blipFill>
          <a:blip r:embed="rId6">
            <a:alphaModFix/>
          </a:blip>
          <a:stretch>
            <a:fillRect/>
          </a:stretch>
        </p:blipFill>
        <p:spPr>
          <a:xfrm>
            <a:off x="0" y="3906367"/>
            <a:ext cx="5437051" cy="1237132"/>
          </a:xfrm>
          <a:prstGeom prst="rect">
            <a:avLst/>
          </a:prstGeom>
          <a:noFill/>
          <a:ln>
            <a:noFill/>
          </a:ln>
        </p:spPr>
      </p:pic>
      <p:sp>
        <p:nvSpPr>
          <p:cNvPr id="156" name="Google Shape;156;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4100">
                <a:solidFill>
                  <a:schemeClr val="lt1"/>
                </a:solidFill>
                <a:latin typeface="Inter ExtraBold"/>
                <a:ea typeface="Inter ExtraBold"/>
                <a:cs typeface="Inter ExtraBold"/>
                <a:sym typeface="Inter ExtraBold"/>
              </a:rPr>
              <a:t>UX AUDIT REPORT</a:t>
            </a:r>
            <a:endParaRPr sz="4100">
              <a:solidFill>
                <a:schemeClr val="lt1"/>
              </a:solidFill>
              <a:latin typeface="Inter ExtraBold"/>
              <a:ea typeface="Inter ExtraBold"/>
              <a:cs typeface="Inter ExtraBold"/>
              <a:sym typeface="Inter ExtraBold"/>
            </a:endParaRPr>
          </a:p>
        </p:txBody>
      </p:sp>
      <p:sp>
        <p:nvSpPr>
          <p:cNvPr id="157" name="Google Shape;157;g25d575245ef_0_0"/>
          <p:cNvSpPr txBox="1"/>
          <p:nvPr/>
        </p:nvSpPr>
        <p:spPr>
          <a:xfrm>
            <a:off x="252250" y="3337750"/>
            <a:ext cx="1423800" cy="43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50">
                <a:solidFill>
                  <a:srgbClr val="B78CF8"/>
                </a:solidFill>
                <a:latin typeface="IBM Plex Sans"/>
                <a:ea typeface="IBM Plex Sans"/>
                <a:cs typeface="IBM Plex Sans"/>
                <a:sym typeface="IBM Plex Sans"/>
              </a:rPr>
              <a:t>JULY 2023</a:t>
            </a:r>
            <a:endParaRPr sz="1650">
              <a:solidFill>
                <a:srgbClr val="B78CF8"/>
              </a:solidFill>
              <a:latin typeface="IBM Plex Sans"/>
              <a:ea typeface="IBM Plex Sans"/>
              <a:cs typeface="IBM Plex Sans"/>
              <a:sym typeface="IBM Plex Sans"/>
            </a:endParaRPr>
          </a:p>
        </p:txBody>
      </p:sp>
      <p:sp>
        <p:nvSpPr>
          <p:cNvPr id="158" name="Google Shape;158;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BM Plex Sans"/>
                <a:ea typeface="IBM Plex Sans"/>
                <a:cs typeface="IBM Plex Sans"/>
                <a:sym typeface="IBM Plex Sans"/>
              </a:rPr>
              <a:t>High level expert review</a:t>
            </a:r>
            <a:endParaRPr sz="10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lt1"/>
                </a:solidFill>
                <a:latin typeface="IBM Plex Sans"/>
                <a:ea typeface="IBM Plex Sans"/>
                <a:cs typeface="IBM Plex Sans"/>
                <a:sym typeface="IBM Plex Sans"/>
              </a:rPr>
              <a:t>Heuristic evaluation &amp; user interviews </a:t>
            </a:r>
            <a:endParaRPr sz="1000">
              <a:solidFill>
                <a:schemeClr val="dk1"/>
              </a:solidFill>
              <a:latin typeface="IBM Plex Sans"/>
              <a:ea typeface="IBM Plex Sans"/>
              <a:cs typeface="IBM Plex Sans"/>
              <a:sym typeface="IBM Plex Sans"/>
            </a:endParaRPr>
          </a:p>
        </p:txBody>
      </p:sp>
      <p:pic>
        <p:nvPicPr>
          <p:cNvPr id="159" name="Google Shape;159;g25d575245ef_0_0"/>
          <p:cNvPicPr preferRelativeResize="0"/>
          <p:nvPr/>
        </p:nvPicPr>
        <p:blipFill>
          <a:blip r:embed="rId7">
            <a:alphaModFix/>
          </a:blip>
          <a:stretch>
            <a:fillRect/>
          </a:stretch>
        </p:blipFill>
        <p:spPr>
          <a:xfrm>
            <a:off x="3573400" y="4322283"/>
            <a:ext cx="1423800" cy="4053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g23a11f75f95_0_287"/>
          <p:cNvSpPr txBox="1"/>
          <p:nvPr>
            <p:ph type="title"/>
          </p:nvPr>
        </p:nvSpPr>
        <p:spPr>
          <a:xfrm>
            <a:off x="256032" y="585216"/>
            <a:ext cx="770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Inter"/>
                <a:ea typeface="Inter"/>
                <a:cs typeface="Inter"/>
                <a:sym typeface="Inter"/>
              </a:rPr>
              <a:t>USABILITY</a:t>
            </a:r>
            <a:r>
              <a:rPr b="1" lang="en" sz="2000">
                <a:latin typeface="Inter"/>
                <a:ea typeface="Inter"/>
                <a:cs typeface="Inter"/>
                <a:sym typeface="Inter"/>
              </a:rPr>
              <a:t> STATS</a:t>
            </a:r>
            <a:endParaRPr b="1" sz="2000">
              <a:latin typeface="Inter"/>
              <a:ea typeface="Inter"/>
              <a:cs typeface="Inter"/>
              <a:sym typeface="Inter"/>
            </a:endParaRPr>
          </a:p>
        </p:txBody>
      </p:sp>
      <p:sp>
        <p:nvSpPr>
          <p:cNvPr id="215" name="Google Shape;215;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IBM Plex Sans Medium"/>
                <a:ea typeface="IBM Plex Sans Medium"/>
                <a:cs typeface="IBM Plex Sans Medium"/>
                <a:sym typeface="IBM Plex Sans Medium"/>
              </a:rPr>
              <a:t>Overall Compliance percentage</a:t>
            </a:r>
            <a:endParaRPr sz="2000">
              <a:solidFill>
                <a:schemeClr val="dk1"/>
              </a:solidFill>
              <a:latin typeface="IBM Plex Sans Medium"/>
              <a:ea typeface="IBM Plex Sans Medium"/>
              <a:cs typeface="IBM Plex Sans Medium"/>
              <a:sym typeface="IBM Plex Sans Medium"/>
            </a:endParaRPr>
          </a:p>
        </p:txBody>
      </p:sp>
      <p:sp>
        <p:nvSpPr>
          <p:cNvPr id="216" name="Google Shape;216;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IBM Plex Sans"/>
                <a:ea typeface="IBM Plex Sans"/>
                <a:cs typeface="IBM Plex Sans"/>
                <a:sym typeface="IBM Plex Sans"/>
              </a:rPr>
              <a:t>Overall Compliance</a:t>
            </a:r>
            <a:endParaRPr sz="1000">
              <a:solidFill>
                <a:srgbClr val="191919"/>
              </a:solidFill>
              <a:latin typeface="IBM Plex Sans"/>
              <a:ea typeface="IBM Plex Sans"/>
              <a:cs typeface="IBM Plex Sans"/>
              <a:sym typeface="IBM Plex Sans"/>
            </a:endParaRPr>
          </a:p>
        </p:txBody>
      </p:sp>
      <p:sp>
        <p:nvSpPr>
          <p:cNvPr id="217" name="Google Shape;217;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141/218</a:t>
            </a:r>
            <a:endParaRPr b="1" sz="1200">
              <a:solidFill>
                <a:schemeClr val="dk1"/>
              </a:solidFill>
              <a:latin typeface="IBM Plex Sans"/>
              <a:ea typeface="IBM Plex Sans"/>
              <a:cs typeface="IBM Plex Sans"/>
              <a:sym typeface="IBM Plex Sans"/>
            </a:endParaRPr>
          </a:p>
        </p:txBody>
      </p:sp>
      <p:sp>
        <p:nvSpPr>
          <p:cNvPr id="218" name="Google Shape;218;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IBM Plex Sans"/>
                <a:ea typeface="IBM Plex Sans"/>
                <a:cs typeface="IBM Plex Sans"/>
                <a:sym typeface="IBM Plex Sans"/>
              </a:rPr>
              <a:t>Overall non compliance</a:t>
            </a:r>
            <a:endParaRPr sz="1000">
              <a:solidFill>
                <a:srgbClr val="191919"/>
              </a:solidFill>
              <a:latin typeface="IBM Plex Sans"/>
              <a:ea typeface="IBM Plex Sans"/>
              <a:cs typeface="IBM Plex Sans"/>
              <a:sym typeface="IBM Plex Sans"/>
            </a:endParaRPr>
          </a:p>
        </p:txBody>
      </p:sp>
      <p:sp>
        <p:nvSpPr>
          <p:cNvPr id="219" name="Google Shape;219;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77/218</a:t>
            </a:r>
            <a:endParaRPr b="1" sz="1200">
              <a:solidFill>
                <a:schemeClr val="dk1"/>
              </a:solidFill>
              <a:latin typeface="IBM Plex Sans"/>
              <a:ea typeface="IBM Plex Sans"/>
              <a:cs typeface="IBM Plex Sans"/>
              <a:sym typeface="IBM Plex Sans"/>
            </a:endParaRPr>
          </a:p>
        </p:txBody>
      </p:sp>
      <p:sp>
        <p:nvSpPr>
          <p:cNvPr id="220" name="Google Shape;220;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IBM Plex Sans"/>
                <a:ea typeface="IBM Plex Sans"/>
                <a:cs typeface="IBM Plex Sans"/>
                <a:sym typeface="IBM Plex Sans"/>
              </a:rPr>
              <a:t>Users should be able to use this site or system and complete most important tasks, however the user experience could be significantly improved.</a:t>
            </a:r>
            <a:endParaRPr sz="10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t/>
            </a:r>
            <a:endParaRPr sz="1200">
              <a:solidFill>
                <a:srgbClr val="081004"/>
              </a:solidFill>
              <a:latin typeface="IBM Plex Sans"/>
              <a:ea typeface="IBM Plex Sans"/>
              <a:cs typeface="IBM Plex Sans"/>
              <a:sym typeface="IBM Plex Sans"/>
            </a:endParaRPr>
          </a:p>
        </p:txBody>
      </p:sp>
      <p:sp>
        <p:nvSpPr>
          <p:cNvPr id="221" name="Google Shape;221;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rgbClr val="081004"/>
                </a:solidFill>
                <a:latin typeface="IBM Plex Sans Medium"/>
                <a:ea typeface="IBM Plex Sans Medium"/>
                <a:cs typeface="IBM Plex Sans Medium"/>
                <a:sym typeface="IBM Plex Sans Medium"/>
              </a:rPr>
              <a:t>MODERATE</a:t>
            </a:r>
            <a:endParaRPr sz="2000">
              <a:solidFill>
                <a:srgbClr val="081004"/>
              </a:solidFill>
              <a:latin typeface="IBM Plex Sans Medium"/>
              <a:ea typeface="IBM Plex Sans Medium"/>
              <a:cs typeface="IBM Plex Sans Medium"/>
              <a:sym typeface="IBM Plex Sans Medium"/>
            </a:endParaRPr>
          </a:p>
        </p:txBody>
      </p:sp>
      <p:sp>
        <p:nvSpPr>
          <p:cNvPr id="222" name="Google Shape;222;g23a11f75f95_0_287"/>
          <p:cNvSpPr txBox="1"/>
          <p:nvPr/>
        </p:nvSpPr>
        <p:spPr>
          <a:xfrm>
            <a:off x="4316988" y="2215638"/>
            <a:ext cx="1034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81004"/>
                </a:solidFill>
                <a:latin typeface="IBM Plex Sans"/>
                <a:ea typeface="IBM Plex Sans"/>
                <a:cs typeface="IBM Plex Sans"/>
                <a:sym typeface="IBM Plex Sans"/>
              </a:rPr>
              <a:t>64.5%</a:t>
            </a:r>
            <a:endParaRPr sz="2000">
              <a:solidFill>
                <a:srgbClr val="081004"/>
              </a:solidFill>
              <a:latin typeface="IBM Plex Sans"/>
              <a:ea typeface="IBM Plex Sans"/>
              <a:cs typeface="IBM Plex Sans"/>
              <a:sym typeface="IBM Plex Sans"/>
            </a:endParaRPr>
          </a:p>
        </p:txBody>
      </p:sp>
      <p:sp>
        <p:nvSpPr>
          <p:cNvPr id="223" name="Google Shape;223;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IBM Plex Sans Medium"/>
                <a:ea typeface="IBM Plex Sans Medium"/>
                <a:cs typeface="IBM Plex Sans Medium"/>
                <a:sym typeface="IBM Plex Sans Medium"/>
              </a:rPr>
              <a:t>            Usability Score</a:t>
            </a:r>
            <a:endParaRPr sz="2000">
              <a:solidFill>
                <a:schemeClr val="dk1"/>
              </a:solidFill>
              <a:latin typeface="IBM Plex Sans Medium"/>
              <a:ea typeface="IBM Plex Sans Medium"/>
              <a:cs typeface="IBM Plex Sans Medium"/>
              <a:sym typeface="IBM Plex Sans Medium"/>
            </a:endParaRPr>
          </a:p>
        </p:txBody>
      </p:sp>
      <p:sp>
        <p:nvSpPr>
          <p:cNvPr id="224" name="Google Shape;224;g23a11f75f95_0_287"/>
          <p:cNvSpPr/>
          <p:nvPr/>
        </p:nvSpPr>
        <p:spPr>
          <a:xfrm>
            <a:off x="4316988" y="191553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3a11f75f95_0_287"/>
          <p:cNvSpPr/>
          <p:nvPr/>
        </p:nvSpPr>
        <p:spPr>
          <a:xfrm>
            <a:off x="4316988" y="1915525"/>
            <a:ext cx="1034700" cy="1034700"/>
          </a:xfrm>
          <a:prstGeom prst="arc">
            <a:avLst>
              <a:gd fmla="val 16200000" name="adj1"/>
              <a:gd fmla="val 6037257"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g23a11f75f95_0_287" title="Gráfico"/>
          <p:cNvPicPr preferRelativeResize="0"/>
          <p:nvPr/>
        </p:nvPicPr>
        <p:blipFill>
          <a:blip r:embed="rId3">
            <a:alphaModFix/>
          </a:blip>
          <a:stretch>
            <a:fillRect/>
          </a:stretch>
        </p:blipFill>
        <p:spPr>
          <a:xfrm>
            <a:off x="152400" y="1864575"/>
            <a:ext cx="4012187" cy="24488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232" name="Google Shape;232;g23a11f75f95_0_227"/>
          <p:cNvSpPr txBox="1"/>
          <p:nvPr/>
        </p:nvSpPr>
        <p:spPr>
          <a:xfrm>
            <a:off x="250484" y="1118725"/>
            <a:ext cx="8473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Curve Finance is a decentralized finance (DeFi) protocol built on the Ethereum blockchain. It focuses on providing efficient and low-slippage trading for stablecoins and other similar assets.</a:t>
            </a:r>
            <a:endParaRPr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The primary goal of Curve Finance is to enable users to swap between different stablecoins at minimal cost and with minimal slippage.</a:t>
            </a:r>
            <a:endParaRPr i="0" sz="1000" u="none" cap="none" strike="noStrike">
              <a:solidFill>
                <a:schemeClr val="dk2"/>
              </a:solidFill>
              <a:latin typeface="IBM Plex Sans"/>
              <a:ea typeface="IBM Plex Sans"/>
              <a:cs typeface="IBM Plex Sans"/>
              <a:sym typeface="IBM Plex Sans"/>
            </a:endParaRPr>
          </a:p>
        </p:txBody>
      </p:sp>
      <p:sp>
        <p:nvSpPr>
          <p:cNvPr id="233" name="Google Shape;233;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234" name="Google Shape;234;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This study involved collecting a rich research database consisting of detailed observations and findings which includes Observations of the most insightful users gotten during  during the research process. These valuable resources complement and support the findings presented in this report.</a:t>
            </a:r>
            <a:endParaRPr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8" name="Shape 238"/>
        <p:cNvGrpSpPr/>
        <p:nvPr/>
      </p:nvGrpSpPr>
      <p:grpSpPr>
        <a:xfrm>
          <a:off x="0" y="0"/>
          <a:ext cx="0" cy="0"/>
          <a:chOff x="0" y="0"/>
          <a:chExt cx="0" cy="0"/>
        </a:xfrm>
      </p:grpSpPr>
      <p:sp>
        <p:nvSpPr>
          <p:cNvPr id="239" name="Google Shape;239;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600">
                <a:solidFill>
                  <a:schemeClr val="lt1"/>
                </a:solidFill>
                <a:latin typeface="Inter"/>
                <a:ea typeface="Inter"/>
                <a:cs typeface="Inter"/>
                <a:sym typeface="Inter"/>
              </a:rPr>
              <a:t>METHODOLOGY</a:t>
            </a:r>
            <a:endParaRPr b="1" sz="3600">
              <a:solidFill>
                <a:schemeClr val="lt1"/>
              </a:solidFill>
              <a:latin typeface="Inter"/>
              <a:ea typeface="Inter"/>
              <a:cs typeface="Inter"/>
              <a:sym typeface="Inter"/>
            </a:endParaRPr>
          </a:p>
        </p:txBody>
      </p:sp>
      <p:sp>
        <p:nvSpPr>
          <p:cNvPr id="240" name="Google Shape;240;g25db78d7008_0_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241" name="Google Shape;241;g25db78d7008_0_0"/>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Inter"/>
                <a:ea typeface="Inter"/>
                <a:cs typeface="Inter"/>
                <a:sym typeface="Inter"/>
              </a:rPr>
              <a:t>METHODOLOGY</a:t>
            </a:r>
            <a:endParaRPr b="1" sz="2000">
              <a:solidFill>
                <a:schemeClr val="dk1"/>
              </a:solidFill>
              <a:latin typeface="Inter"/>
              <a:ea typeface="Inter"/>
              <a:cs typeface="Inter"/>
              <a:sym typeface="Inter"/>
            </a:endParaRPr>
          </a:p>
        </p:txBody>
      </p:sp>
      <p:sp>
        <p:nvSpPr>
          <p:cNvPr id="247" name="Google Shape;247;g256c901fe12_2_102"/>
          <p:cNvSpPr txBox="1"/>
          <p:nvPr/>
        </p:nvSpPr>
        <p:spPr>
          <a:xfrm>
            <a:off x="256032" y="1077813"/>
            <a:ext cx="8473800" cy="229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This report summarizes the findings of a comprehensive UX audit conducted on Curve Finance platform.</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2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12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t/>
            </a:r>
            <a:endParaRPr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Inter"/>
                <a:ea typeface="Inter"/>
                <a:cs typeface="Inter"/>
                <a:sym typeface="Inter"/>
              </a:rPr>
              <a:t>SEVERITY</a:t>
            </a:r>
            <a:r>
              <a:rPr b="1" lang="en" sz="2000">
                <a:solidFill>
                  <a:schemeClr val="dk1"/>
                </a:solidFill>
                <a:latin typeface="Inter"/>
                <a:ea typeface="Inter"/>
                <a:cs typeface="Inter"/>
                <a:sym typeface="Inter"/>
              </a:rPr>
              <a:t> SCALE</a:t>
            </a:r>
            <a:endParaRPr b="1" sz="2000">
              <a:solidFill>
                <a:schemeClr val="dk1"/>
              </a:solidFill>
              <a:latin typeface="Inter"/>
              <a:ea typeface="Inter"/>
              <a:cs typeface="Inter"/>
              <a:sym typeface="Inter"/>
            </a:endParaRPr>
          </a:p>
        </p:txBody>
      </p:sp>
      <p:sp>
        <p:nvSpPr>
          <p:cNvPr id="253" name="Google Shape;253;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rgbClr val="FF0000"/>
                </a:solidFill>
                <a:latin typeface="IBM Plex Sans"/>
                <a:ea typeface="IBM Plex Sans"/>
                <a:cs typeface="IBM Plex Sans"/>
                <a:sym typeface="IBM Plex Sans"/>
              </a:rPr>
              <a:t>Critical</a:t>
            </a:r>
            <a:r>
              <a:rPr b="1" lang="en" sz="1000">
                <a:solidFill>
                  <a:srgbClr val="FF0000"/>
                </a:solidFill>
                <a:latin typeface="IBM Plex Sans"/>
                <a:ea typeface="IBM Plex Sans"/>
                <a:cs typeface="IBM Plex Sans"/>
                <a:sym typeface="IBM Plex Sans"/>
              </a:rPr>
              <a:t> </a:t>
            </a:r>
            <a:endParaRPr b="1" sz="1000">
              <a:solidFill>
                <a:srgbClr val="FF0000"/>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000">
                <a:solidFill>
                  <a:srgbClr val="E06666"/>
                </a:solidFill>
                <a:latin typeface="IBM Plex Sans"/>
                <a:ea typeface="IBM Plex Sans"/>
                <a:cs typeface="IBM Plex Sans"/>
                <a:sym typeface="IBM Plex Sans"/>
              </a:rPr>
              <a:t>Serious </a:t>
            </a:r>
            <a:endParaRPr b="1" sz="1000">
              <a:solidFill>
                <a:srgbClr val="E06666"/>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000">
                <a:solidFill>
                  <a:srgbClr val="FFD966"/>
                </a:solidFill>
                <a:latin typeface="IBM Plex Sans"/>
                <a:ea typeface="IBM Plex Sans"/>
                <a:cs typeface="IBM Plex Sans"/>
                <a:sym typeface="IBM Plex Sans"/>
              </a:rPr>
              <a:t>Medium</a:t>
            </a:r>
            <a:endParaRPr b="1" sz="1000">
              <a:solidFill>
                <a:srgbClr val="FFD966"/>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May occur more often or be harder to overcome. Fixing this should be a low release priority</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000">
                <a:solidFill>
                  <a:srgbClr val="4A86E8"/>
                </a:solidFill>
                <a:latin typeface="IBM Plex Sans"/>
                <a:ea typeface="IBM Plex Sans"/>
                <a:cs typeface="IBM Plex Sans"/>
                <a:sym typeface="IBM Plex Sans"/>
              </a:rPr>
              <a:t>Low</a:t>
            </a:r>
            <a:endParaRPr b="1" sz="1000">
              <a:solidFill>
                <a:srgbClr val="4A86E8"/>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57" name="Shape 257"/>
        <p:cNvGrpSpPr/>
        <p:nvPr/>
      </p:nvGrpSpPr>
      <p:grpSpPr>
        <a:xfrm>
          <a:off x="0" y="0"/>
          <a:ext cx="0" cy="0"/>
          <a:chOff x="0" y="0"/>
          <a:chExt cx="0" cy="0"/>
        </a:xfrm>
      </p:grpSpPr>
      <p:sp>
        <p:nvSpPr>
          <p:cNvPr id="258" name="Google Shape;258;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 sz="3600">
                <a:solidFill>
                  <a:srgbClr val="FFFFFF"/>
                </a:solidFill>
                <a:latin typeface="Inter"/>
                <a:ea typeface="Inter"/>
                <a:cs typeface="Inter"/>
                <a:sym typeface="Inter"/>
              </a:rPr>
              <a:t>FINDINGS</a:t>
            </a:r>
            <a:endParaRPr b="1" sz="3600">
              <a:solidFill>
                <a:schemeClr val="lt1"/>
              </a:solidFill>
              <a:latin typeface="Inter"/>
              <a:ea typeface="Inter"/>
              <a:cs typeface="Inter"/>
              <a:sym typeface="Inter"/>
            </a:endParaRPr>
          </a:p>
        </p:txBody>
      </p:sp>
      <p:sp>
        <p:nvSpPr>
          <p:cNvPr id="259" name="Google Shape;259;g25db78d7008_0_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260" name="Google Shape;260;g25db78d7008_0_6"/>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g256c901fe12_2_131"/>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BUSINESS GOALS</a:t>
            </a:r>
            <a:endParaRPr b="1" i="0" sz="2000" u="none" cap="none" strike="noStrike">
              <a:solidFill>
                <a:schemeClr val="dk1"/>
              </a:solidFill>
              <a:latin typeface="Inter"/>
              <a:ea typeface="Inter"/>
              <a:cs typeface="Inter"/>
              <a:sym typeface="Inter"/>
            </a:endParaRPr>
          </a:p>
        </p:txBody>
      </p:sp>
      <p:sp>
        <p:nvSpPr>
          <p:cNvPr id="266" name="Google Shape;266;g256c901fe12_2_131"/>
          <p:cNvSpPr txBox="1"/>
          <p:nvPr/>
        </p:nvSpPr>
        <p:spPr>
          <a:xfrm>
            <a:off x="256032" y="1115568"/>
            <a:ext cx="8473800" cy="2786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business goal of Curve Finance is to provide a decentralized finance (DeFi) platform that specializes in efficient and low-slippage trading for stablecoins and similar assets. The primary objective is to create a platform that offers users a seamless and cost-effective way to swap between different stablecoins while minimizing price slippage. By focusing on stablecoin trading, Curve Finance aims to provide users with a reliable and efficient trading experience in the DeFi ecosystem.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Finance also aims to incentivize liquidity provision through its liquidity pools, where users can deposit their stablecoins and earn trading fees. By attracting liquidity providers, Curve Finance aims to deepen the liquidity in its pools, enhance the stability of its trading pairs, and provide better trading opportunities for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 addition to trading, Curve Finance seeks to enable users to generate yields on their stablecoin holdings. By engaging in yield farming or other yield-generating strategies within Curve Finance, users can earn additional returns on their deposited assets.</a:t>
            </a:r>
            <a:endParaRPr sz="1000">
              <a:solidFill>
                <a:schemeClr val="dk2"/>
              </a:solidFill>
              <a:latin typeface="IBM Plex Sans"/>
              <a:ea typeface="IBM Plex Sans"/>
              <a:cs typeface="IBM Plex Sans"/>
              <a:sym typeface="IBM Plex Sans"/>
            </a:endParaRPr>
          </a:p>
          <a:p>
            <a:pPr indent="0" lvl="0" marL="0" rtl="0" algn="l">
              <a:lnSpc>
                <a:spcPct val="115000"/>
              </a:lnSpc>
              <a:spcBef>
                <a:spcPts val="1500"/>
              </a:spcBef>
              <a:spcAft>
                <a:spcPts val="0"/>
              </a:spcAft>
              <a:buNone/>
            </a:pPr>
            <a:r>
              <a:t/>
            </a:r>
            <a:endParaRPr sz="1000">
              <a:solidFill>
                <a:schemeClr val="dk2"/>
              </a:solidFill>
              <a:highlight>
                <a:srgbClr val="F7F7F8"/>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g2582016d458_0_136"/>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CUSTOMER </a:t>
            </a:r>
            <a:r>
              <a:rPr b="1" lang="en" sz="2000">
                <a:solidFill>
                  <a:schemeClr val="dk1"/>
                </a:solidFill>
                <a:latin typeface="Inter"/>
                <a:ea typeface="Inter"/>
                <a:cs typeface="Inter"/>
                <a:sym typeface="Inter"/>
              </a:rPr>
              <a:t>GOALS</a:t>
            </a:r>
            <a:endParaRPr b="1" i="0" sz="2000" u="none" cap="none" strike="noStrike">
              <a:solidFill>
                <a:schemeClr val="dk1"/>
              </a:solidFill>
              <a:latin typeface="Inter"/>
              <a:ea typeface="Inter"/>
              <a:cs typeface="Inter"/>
              <a:sym typeface="Inter"/>
            </a:endParaRPr>
          </a:p>
        </p:txBody>
      </p:sp>
      <p:sp>
        <p:nvSpPr>
          <p:cNvPr id="272" name="Google Shape;272;g2582016d458_0_136"/>
          <p:cNvSpPr txBox="1"/>
          <p:nvPr/>
        </p:nvSpPr>
        <p:spPr>
          <a:xfrm>
            <a:off x="329184" y="1115568"/>
            <a:ext cx="84738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Efficient Stablecoin Swapping: Users of Curve Finance aim to quickly and cost-effectively swap between different stablecoins with minimal slippage.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Seamless Liquidity Provision: Customers of Curve Finance, particularly liquidity providers, desire a platform where they can deposit their stablecoins into liquidity pools.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Yield Generation Opportunities: Curve Finance customers are interested in yield generation strategies and opportunities within the platform. They aim to earn additional returns on their stablecoin holdings by engaging in yield farming or other yield-generating activities facilitated by Curve Finance.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Trust and Security: Customers of Curve Finance prioritize the security of their assets and personal information. They seek a platform that implements robust security measures, undergoes regular audits, and provides a trustworthy and secure environment for their DeFi activities.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User-Friendly Experience: Curve Finance customers value a user-friendly platform that is easy to navigate, understand, and use. They appreciate intuitive interfaces, clear instructions, and helpful guidance to ensure a smooth and hassle-free experience when interacting with the platform.</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278" name="Google Shape;278;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lang="en" sz="1000">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Select the appropriate heuristics principle that matches the usability issue you’ve identified.</a:t>
            </a:r>
            <a:endParaRPr i="0" sz="1000" u="none" cap="none" strike="noStrike">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000">
                <a:solidFill>
                  <a:schemeClr val="dk1"/>
                </a:solidFill>
                <a:latin typeface="IBM Plex Sans"/>
                <a:ea typeface="IBM Plex Sans"/>
                <a:cs typeface="IBM Plex Sans"/>
                <a:sym typeface="IBM Plex Sans"/>
              </a:rPr>
              <a:t>Severity</a:t>
            </a:r>
            <a:endParaRPr b="1" sz="10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From the severity scale, select the appropriate rating for the usability issue you’ve identified.</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000">
                <a:solidFill>
                  <a:schemeClr val="dk1"/>
                </a:solidFill>
                <a:latin typeface="IBM Plex Sans"/>
                <a:ea typeface="IBM Plex Sans"/>
                <a:cs typeface="IBM Plex Sans"/>
                <a:sym typeface="IBM Plex Sans"/>
              </a:rPr>
              <a:t>Issue and Recommendation </a:t>
            </a:r>
            <a:endParaRPr b="1" sz="10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Describe the usability issue and spell out your recommendations for UX improvements.</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sz="1000">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82" name="Shape 282"/>
        <p:cNvGrpSpPr/>
        <p:nvPr/>
      </p:nvGrpSpPr>
      <p:grpSpPr>
        <a:xfrm>
          <a:off x="0" y="0"/>
          <a:ext cx="0" cy="0"/>
          <a:chOff x="0" y="0"/>
          <a:chExt cx="0" cy="0"/>
        </a:xfrm>
      </p:grpSpPr>
      <p:sp>
        <p:nvSpPr>
          <p:cNvPr id="283" name="Google Shape;283;g25db78d7008_0_12"/>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284" name="Google Shape;284;g25db78d7008_0_12"/>
          <p:cNvSpPr txBox="1"/>
          <p:nvPr/>
        </p:nvSpPr>
        <p:spPr>
          <a:xfrm>
            <a:off x="364875" y="2518200"/>
            <a:ext cx="29514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ONBOARDING AND FIRST IMPRESSION  </a:t>
            </a:r>
            <a:endParaRPr b="1" sz="2000">
              <a:solidFill>
                <a:srgbClr val="FFFFFF"/>
              </a:solidFill>
              <a:latin typeface="Inter"/>
              <a:ea typeface="Inter"/>
              <a:cs typeface="Inter"/>
              <a:sym typeface="Inter"/>
            </a:endParaRPr>
          </a:p>
        </p:txBody>
      </p:sp>
      <p:sp>
        <p:nvSpPr>
          <p:cNvPr id="285" name="Google Shape;285;g25db78d7008_0_12"/>
          <p:cNvSpPr txBox="1"/>
          <p:nvPr/>
        </p:nvSpPr>
        <p:spPr>
          <a:xfrm>
            <a:off x="364875" y="3356400"/>
            <a:ext cx="4139400" cy="1262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lt1"/>
                </a:solidFill>
                <a:latin typeface="IBM Plex Sans"/>
                <a:ea typeface="IBM Plex Sans"/>
                <a:cs typeface="IBM Plex Sans"/>
                <a:sym typeface="IBM Plex Sans"/>
              </a:rPr>
              <a:t>The primary goal of the onboarding process is to help users understand and become proficient in using the product, thereby reducing any potential barriers to adoption and improving overall user satisfaction. It sets the stage for a positive user experience and lays the foundation for long-term engagement and retention.</a:t>
            </a:r>
            <a:endParaRPr sz="1000">
              <a:solidFill>
                <a:schemeClr val="lt1"/>
              </a:solidFill>
              <a:latin typeface="IBM Plex Sans"/>
              <a:ea typeface="IBM Plex Sans"/>
              <a:cs typeface="IBM Plex Sans"/>
              <a:sym typeface="IBM Plex Sans"/>
            </a:endParaRPr>
          </a:p>
        </p:txBody>
      </p:sp>
      <p:pic>
        <p:nvPicPr>
          <p:cNvPr id="286" name="Google Shape;286;g25db78d7008_0_12"/>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lang="en" sz="4000" u="none" cap="none" strike="noStrike">
                <a:solidFill>
                  <a:srgbClr val="212121"/>
                </a:solidFill>
                <a:latin typeface="Inter"/>
                <a:ea typeface="Inter"/>
                <a:cs typeface="Inter"/>
                <a:sym typeface="Inter"/>
              </a:rPr>
              <a:t>In this report</a:t>
            </a:r>
            <a:endParaRPr b="1" sz="4000" u="none" cap="none" strike="noStrike">
              <a:solidFill>
                <a:srgbClr val="212121"/>
              </a:solidFill>
              <a:latin typeface="Inter"/>
              <a:ea typeface="Inter"/>
              <a:cs typeface="Inter"/>
              <a:sym typeface="Inter"/>
            </a:endParaRPr>
          </a:p>
        </p:txBody>
      </p:sp>
      <p:sp>
        <p:nvSpPr>
          <p:cNvPr id="165" name="Google Shape;165;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a:t>
            </a:r>
            <a:r>
              <a:rPr b="1" lang="en" sz="1200">
                <a:solidFill>
                  <a:schemeClr val="dk1"/>
                </a:solidFill>
                <a:latin typeface="IBM Plex Sans"/>
                <a:ea typeface="IBM Plex Sans"/>
                <a:cs typeface="IBM Plex Sans"/>
                <a:sym typeface="IBM Plex Sans"/>
              </a:rPr>
              <a:t>INTRODUCTION</a:t>
            </a:r>
            <a:r>
              <a:rPr b="1" i="0" lang="en" sz="1200" u="none" cap="none" strike="noStrike">
                <a:solidFill>
                  <a:srgbClr val="212121"/>
                </a:solidFill>
                <a:latin typeface="Inter"/>
                <a:ea typeface="Inter"/>
                <a:cs typeface="Inter"/>
                <a:sym typeface="Inter"/>
              </a:rPr>
              <a:t> </a:t>
            </a:r>
            <a:r>
              <a:rPr i="1" lang="en" sz="1200" u="none" cap="none" strike="noStrike">
                <a:solidFill>
                  <a:srgbClr val="212121"/>
                </a:solidFill>
                <a:latin typeface="IBM Plex Sans"/>
                <a:ea typeface="IBM Plex Sans"/>
                <a:cs typeface="IBM Plex Sans"/>
                <a:sym typeface="IBM Plex Sans"/>
              </a:rPr>
              <a:t>- What we did</a:t>
            </a:r>
            <a:endParaRPr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i="0" lang="en" sz="1000" u="none" cap="none" strike="noStrike">
                <a:solidFill>
                  <a:srgbClr val="212121"/>
                </a:solidFill>
                <a:latin typeface="IBM Plex Sans"/>
                <a:ea typeface="IBM Plex Sans"/>
                <a:cs typeface="IBM Plex Sans"/>
                <a:sym typeface="IBM Plex Sans"/>
              </a:rPr>
              <a:t>Executive Summary</a:t>
            </a:r>
            <a:endParaRPr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i="0" lang="en" sz="1000" u="none" cap="none" strike="noStrike">
                <a:solidFill>
                  <a:srgbClr val="212121"/>
                </a:solidFill>
                <a:latin typeface="IBM Plex Sans"/>
                <a:ea typeface="IBM Plex Sans"/>
                <a:cs typeface="IBM Plex Sans"/>
                <a:sym typeface="IBM Plex Sans"/>
              </a:rPr>
              <a:t>Goals and objectives</a:t>
            </a:r>
            <a:endParaRPr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a:t>
            </a:r>
            <a:r>
              <a:rPr b="1" lang="en" sz="1200">
                <a:solidFill>
                  <a:schemeClr val="dk1"/>
                </a:solidFill>
                <a:latin typeface="Red Hat Display"/>
                <a:ea typeface="Red Hat Display"/>
                <a:cs typeface="Red Hat Display"/>
                <a:sym typeface="Red Hat Display"/>
              </a:rPr>
              <a:t>METHODOLOGY</a:t>
            </a:r>
            <a:r>
              <a:rPr i="0" lang="en" sz="1200" u="none" cap="none" strike="noStrike">
                <a:solidFill>
                  <a:srgbClr val="212121"/>
                </a:solidFill>
                <a:latin typeface="IBM Plex Sans"/>
                <a:ea typeface="IBM Plex Sans"/>
                <a:cs typeface="IBM Plex Sans"/>
                <a:sym typeface="IBM Plex Sans"/>
              </a:rPr>
              <a:t>-</a:t>
            </a:r>
            <a:r>
              <a:rPr i="1" lang="en" sz="1200" u="none" cap="none" strike="noStrike">
                <a:solidFill>
                  <a:srgbClr val="212121"/>
                </a:solidFill>
                <a:latin typeface="IBM Plex Sans"/>
                <a:ea typeface="IBM Plex Sans"/>
                <a:cs typeface="IBM Plex Sans"/>
                <a:sym typeface="IBM Plex Sans"/>
              </a:rPr>
              <a:t> </a:t>
            </a:r>
            <a:r>
              <a:rPr i="1" lang="en" sz="1200">
                <a:solidFill>
                  <a:srgbClr val="212121"/>
                </a:solidFill>
                <a:latin typeface="IBM Plex Sans"/>
                <a:ea typeface="IBM Plex Sans"/>
                <a:cs typeface="IBM Plex Sans"/>
                <a:sym typeface="IBM Plex Sans"/>
              </a:rPr>
              <a:t>Process and Methods</a:t>
            </a:r>
            <a:endParaRPr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lang="en" sz="1000">
                <a:solidFill>
                  <a:srgbClr val="212121"/>
                </a:solidFill>
                <a:latin typeface="IBM Plex Sans"/>
                <a:ea typeface="IBM Plex Sans"/>
                <a:cs typeface="IBM Plex Sans"/>
                <a:sym typeface="IBM Plex Sans"/>
              </a:rPr>
              <a:t>Nielsen's Heuristic </a:t>
            </a:r>
            <a:r>
              <a:rPr lang="en" sz="1000">
                <a:solidFill>
                  <a:schemeClr val="accent2"/>
                </a:solidFill>
                <a:latin typeface="IBM Plex Sans"/>
                <a:ea typeface="IBM Plex Sans"/>
                <a:cs typeface="IBM Plex Sans"/>
                <a:sym typeface="IBM Plex Sans"/>
              </a:rPr>
              <a:t>Evaluation</a:t>
            </a:r>
            <a:endParaRPr sz="1000">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lang="en" sz="1000">
                <a:solidFill>
                  <a:srgbClr val="212121"/>
                </a:solidFill>
                <a:latin typeface="IBM Plex Sans"/>
                <a:ea typeface="IBM Plex Sans"/>
                <a:cs typeface="IBM Plex Sans"/>
                <a:sym typeface="IBM Plex Sans"/>
              </a:rPr>
              <a:t>Ben Shneiderman’s 'Eight Golden Rules of Interface Design</a:t>
            </a:r>
            <a:endParaRPr sz="1000">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lang="en" sz="1000">
                <a:solidFill>
                  <a:srgbClr val="212121"/>
                </a:solidFill>
                <a:latin typeface="IBM Plex Sans"/>
                <a:ea typeface="IBM Plex Sans"/>
                <a:cs typeface="IBM Plex Sans"/>
                <a:sym typeface="IBM Plex Sans"/>
              </a:rPr>
              <a:t>Arnold Lund's 34 Usability Maxims</a:t>
            </a:r>
            <a:endParaRPr sz="1000">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lang="en" sz="1000">
                <a:solidFill>
                  <a:srgbClr val="212121"/>
                </a:solidFill>
                <a:latin typeface="IBM Plex Sans"/>
                <a:ea typeface="IBM Plex Sans"/>
                <a:cs typeface="IBM Plex Sans"/>
                <a:sym typeface="IBM Plex Sans"/>
              </a:rPr>
              <a:t>Norman's Theory of Action</a:t>
            </a:r>
            <a:endParaRPr sz="1000">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lang="en" sz="1000">
                <a:solidFill>
                  <a:srgbClr val="212121"/>
                </a:solidFill>
                <a:latin typeface="IBM Plex Sans"/>
                <a:ea typeface="IBM Plex Sans"/>
                <a:cs typeface="IBM Plex Sans"/>
                <a:sym typeface="IBM Plex Sans"/>
              </a:rPr>
              <a:t>Web3 Design Audit Checklist Based on Web3 Design Principles by Beltran</a:t>
            </a:r>
            <a:endParaRPr sz="1000">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a:t>
            </a:r>
            <a:r>
              <a:rPr b="1" lang="en" sz="1200">
                <a:solidFill>
                  <a:schemeClr val="dk1"/>
                </a:solidFill>
                <a:latin typeface="Inter"/>
                <a:ea typeface="Inter"/>
                <a:cs typeface="Inter"/>
                <a:sym typeface="Inter"/>
              </a:rPr>
              <a:t>FINDINGS</a:t>
            </a:r>
            <a:r>
              <a:rPr b="1" i="0" lang="en" sz="1200" u="none" cap="none" strike="noStrike">
                <a:solidFill>
                  <a:srgbClr val="212121"/>
                </a:solidFill>
                <a:latin typeface="Inter"/>
                <a:ea typeface="Inter"/>
                <a:cs typeface="Inter"/>
                <a:sym typeface="Inter"/>
              </a:rPr>
              <a:t> </a:t>
            </a:r>
            <a:r>
              <a:rPr i="1" lang="en" sz="1200" u="none" cap="none" strike="noStrike">
                <a:solidFill>
                  <a:srgbClr val="212121"/>
                </a:solidFill>
                <a:latin typeface="IBM Plex Sans"/>
                <a:ea typeface="IBM Plex Sans"/>
                <a:cs typeface="IBM Plex Sans"/>
                <a:sym typeface="IBM Plex Sans"/>
              </a:rPr>
              <a:t>- </a:t>
            </a:r>
            <a:r>
              <a:rPr i="1" lang="en" sz="1200">
                <a:solidFill>
                  <a:srgbClr val="212121"/>
                </a:solidFill>
                <a:latin typeface="IBM Plex Sans"/>
                <a:ea typeface="IBM Plex Sans"/>
                <a:cs typeface="IBM Plex Sans"/>
                <a:sym typeface="IBM Plex Sans"/>
              </a:rPr>
              <a:t>What we tested on</a:t>
            </a:r>
            <a:endParaRPr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i="0" lang="en" sz="1000" u="none" cap="none" strike="noStrike">
                <a:solidFill>
                  <a:srgbClr val="212121"/>
                </a:solidFill>
                <a:latin typeface="IBM Plex Sans"/>
                <a:ea typeface="IBM Plex Sans"/>
                <a:cs typeface="IBM Plex Sans"/>
                <a:sym typeface="IBM Plex Sans"/>
              </a:rPr>
              <a:t>Recommendations</a:t>
            </a:r>
            <a:endParaRPr i="0" sz="1000" u="none" cap="none" strike="noStrike">
              <a:solidFill>
                <a:srgbClr val="212121"/>
              </a:solidFill>
              <a:latin typeface="IBM Plex Sans"/>
              <a:ea typeface="IBM Plex Sans"/>
              <a:cs typeface="IBM Plex Sans"/>
              <a:sym typeface="IBM Plex Sans"/>
            </a:endParaRPr>
          </a:p>
          <a:p>
            <a:pPr indent="0" lvl="0" marL="0" rtl="0" algn="l">
              <a:lnSpc>
                <a:spcPct val="150000"/>
              </a:lnSpc>
              <a:spcBef>
                <a:spcPts val="1000"/>
              </a:spcBef>
              <a:spcAft>
                <a:spcPts val="0"/>
              </a:spcAft>
              <a:buNone/>
            </a:pPr>
            <a:r>
              <a:rPr b="1" lang="en" sz="1200">
                <a:solidFill>
                  <a:schemeClr val="dk1"/>
                </a:solidFill>
                <a:latin typeface="IBM Plex Sans"/>
                <a:ea typeface="IBM Plex Sans"/>
                <a:cs typeface="IBM Plex Sans"/>
                <a:sym typeface="IBM Plex Sans"/>
              </a:rPr>
              <a:t>4. INSIGHTS AND NEXT STEPS</a:t>
            </a:r>
            <a:r>
              <a:rPr lang="en" sz="1200">
                <a:solidFill>
                  <a:schemeClr val="dk1"/>
                </a:solidFill>
                <a:latin typeface="IBM Plex Sans"/>
                <a:ea typeface="IBM Plex Sans"/>
                <a:cs typeface="IBM Plex Sans"/>
                <a:sym typeface="IBM Plex Sans"/>
              </a:rPr>
              <a:t> </a:t>
            </a:r>
            <a:r>
              <a:rPr i="1" lang="en" sz="1200">
                <a:solidFill>
                  <a:schemeClr val="accent2"/>
                </a:solidFill>
                <a:latin typeface="IBM Plex Sans"/>
                <a:ea typeface="IBM Plex Sans"/>
                <a:cs typeface="IBM Plex Sans"/>
                <a:sym typeface="IBM Plex Sans"/>
              </a:rPr>
              <a:t>- What we tested on</a:t>
            </a:r>
            <a:endParaRPr i="1" sz="1200">
              <a:solidFill>
                <a:schemeClr val="accent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accent2"/>
              </a:buClr>
              <a:buSzPts val="1000"/>
              <a:buFont typeface="IBM Plex Sans"/>
              <a:buChar char="-"/>
            </a:pPr>
            <a:r>
              <a:rPr lang="en" sz="1000">
                <a:solidFill>
                  <a:schemeClr val="accent2"/>
                </a:solidFill>
                <a:latin typeface="IBM Plex Sans"/>
                <a:ea typeface="IBM Plex Sans"/>
                <a:cs typeface="IBM Plex Sans"/>
                <a:sym typeface="IBM Plex Sans"/>
              </a:rPr>
              <a:t>Recommendations</a:t>
            </a:r>
            <a:endParaRPr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g256c901fe12_2_143"/>
          <p:cNvPicPr preferRelativeResize="0"/>
          <p:nvPr/>
        </p:nvPicPr>
        <p:blipFill rotWithShape="1">
          <a:blip r:embed="rId3">
            <a:alphaModFix/>
          </a:blip>
          <a:srcRect b="0" l="28947" r="28947" t="0"/>
          <a:stretch/>
        </p:blipFill>
        <p:spPr>
          <a:xfrm>
            <a:off x="5808175" y="618750"/>
            <a:ext cx="2793624" cy="3460750"/>
          </a:xfrm>
          <a:prstGeom prst="rect">
            <a:avLst/>
          </a:prstGeom>
          <a:noFill/>
          <a:ln>
            <a:noFill/>
          </a:ln>
        </p:spPr>
      </p:pic>
      <p:sp>
        <p:nvSpPr>
          <p:cNvPr id="292" name="Google Shape;292;g256c901fe12_2_143"/>
          <p:cNvSpPr txBox="1"/>
          <p:nvPr/>
        </p:nvSpPr>
        <p:spPr>
          <a:xfrm>
            <a:off x="256032"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293" name="Google Shape;293;g256c901fe12_2_143"/>
          <p:cNvSpPr txBox="1"/>
          <p:nvPr/>
        </p:nvSpPr>
        <p:spPr>
          <a:xfrm>
            <a:off x="256034" y="1115568"/>
            <a:ext cx="4910400" cy="66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BM Plex Sans"/>
                <a:ea typeface="IBM Plex Sans"/>
                <a:cs typeface="IBM Plex Sans"/>
                <a:sym typeface="IBM Plex Sans"/>
              </a:rPr>
              <a:t>Recognition rather than recall</a:t>
            </a:r>
            <a:endParaRPr b="1" sz="12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First Impression/ Lack of Educational Onboarding Process.</a:t>
            </a:r>
            <a:endParaRPr sz="1000">
              <a:solidFill>
                <a:schemeClr val="dk2"/>
              </a:solidFill>
              <a:latin typeface="IBM Plex Sans"/>
              <a:ea typeface="IBM Plex Sans"/>
              <a:cs typeface="IBM Plex Sans"/>
              <a:sym typeface="IBM Plex Sans"/>
            </a:endParaRPr>
          </a:p>
          <a:p>
            <a:pPr indent="0" lvl="0" marL="0" marR="0" rtl="0" algn="l">
              <a:lnSpc>
                <a:spcPct val="140000"/>
              </a:lnSpc>
              <a:spcBef>
                <a:spcPts val="0"/>
              </a:spcBef>
              <a:spcAft>
                <a:spcPts val="0"/>
              </a:spcAft>
              <a:buNone/>
            </a:pPr>
            <a:r>
              <a:t/>
            </a:r>
            <a:endParaRPr i="0" sz="1000" u="none" cap="none" strike="noStrike">
              <a:solidFill>
                <a:srgbClr val="000000"/>
              </a:solidFill>
              <a:latin typeface="IBM Plex Sans"/>
              <a:ea typeface="IBM Plex Sans"/>
              <a:cs typeface="IBM Plex Sans"/>
              <a:sym typeface="IBM Plex Sans"/>
            </a:endParaRPr>
          </a:p>
        </p:txBody>
      </p:sp>
      <p:sp>
        <p:nvSpPr>
          <p:cNvPr id="294" name="Google Shape;294;g256c901fe12_2_143"/>
          <p:cNvSpPr txBox="1"/>
          <p:nvPr/>
        </p:nvSpPr>
        <p:spPr>
          <a:xfrm>
            <a:off x="258571" y="17709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BM Plex Sans"/>
                <a:ea typeface="IBM Plex Sans"/>
                <a:cs typeface="IBM Plex Sans"/>
                <a:sym typeface="IBM Plex Sans"/>
              </a:rPr>
              <a:t>Issue </a:t>
            </a:r>
            <a:r>
              <a:rPr b="1" lang="en" sz="1200">
                <a:solidFill>
                  <a:srgbClr val="F1C232"/>
                </a:solidFill>
                <a:latin typeface="IBM Plex Sans"/>
                <a:ea typeface="IBM Plex Sans"/>
                <a:cs typeface="IBM Plex Sans"/>
                <a:sym typeface="IBM Plex Sans"/>
              </a:rPr>
              <a:t>(</a:t>
            </a:r>
            <a:r>
              <a:rPr b="1" lang="en" sz="1200">
                <a:solidFill>
                  <a:srgbClr val="F1C232"/>
                </a:solidFill>
                <a:latin typeface="IBM Plex Sans"/>
                <a:ea typeface="IBM Plex Sans"/>
                <a:cs typeface="IBM Plex Sans"/>
                <a:sym typeface="IBM Plex Sans"/>
              </a:rPr>
              <a:t>MEDIUM</a:t>
            </a:r>
            <a:r>
              <a:rPr b="1" lang="en" sz="1200">
                <a:solidFill>
                  <a:srgbClr val="F1C232"/>
                </a:solidFill>
                <a:latin typeface="IBM Plex Sans"/>
                <a:ea typeface="IBM Plex Sans"/>
                <a:cs typeface="IBM Plex Sans"/>
                <a:sym typeface="IBM Plex Sans"/>
              </a:rPr>
              <a:t>)</a:t>
            </a:r>
            <a:endParaRPr b="1" sz="1200">
              <a:solidFill>
                <a:srgbClr val="F1C232"/>
              </a:solidFill>
              <a:latin typeface="IBM Plex Sans"/>
              <a:ea typeface="IBM Plex Sans"/>
              <a:cs typeface="IBM Plex Sans"/>
              <a:sym typeface="IBM Plex Sans"/>
            </a:endParaRPr>
          </a:p>
        </p:txBody>
      </p:sp>
      <p:sp>
        <p:nvSpPr>
          <p:cNvPr id="295" name="Google Shape;295;g256c901fe12_2_143"/>
          <p:cNvSpPr txBox="1"/>
          <p:nvPr/>
        </p:nvSpPr>
        <p:spPr>
          <a:xfrm>
            <a:off x="256034" y="2081493"/>
            <a:ext cx="4759500" cy="615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There is no onboarding experience for new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Users are taking directly to the swap feature with no clear indication of what to expect</a:t>
            </a:r>
            <a:endParaRPr sz="1000">
              <a:solidFill>
                <a:schemeClr val="dk2"/>
              </a:solidFill>
              <a:latin typeface="IBM Plex Sans"/>
              <a:ea typeface="IBM Plex Sans"/>
              <a:cs typeface="IBM Plex Sans"/>
              <a:sym typeface="IBM Plex Sans"/>
            </a:endParaRPr>
          </a:p>
        </p:txBody>
      </p:sp>
      <p:sp>
        <p:nvSpPr>
          <p:cNvPr id="296" name="Google Shape;296;g256c901fe12_2_143"/>
          <p:cNvSpPr txBox="1"/>
          <p:nvPr/>
        </p:nvSpPr>
        <p:spPr>
          <a:xfrm>
            <a:off x="256046" y="2946118"/>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BM Plex Sans"/>
                <a:ea typeface="IBM Plex Sans"/>
                <a:cs typeface="IBM Plex Sans"/>
                <a:sym typeface="IBM Plex Sans"/>
              </a:rPr>
              <a:t>Recommendation</a:t>
            </a:r>
            <a:endParaRPr b="1" sz="1000">
              <a:solidFill>
                <a:schemeClr val="dk1"/>
              </a:solidFill>
              <a:latin typeface="IBM Plex Sans"/>
              <a:ea typeface="IBM Plex Sans"/>
              <a:cs typeface="IBM Plex Sans"/>
              <a:sym typeface="IBM Plex Sans"/>
            </a:endParaRPr>
          </a:p>
        </p:txBody>
      </p:sp>
      <p:sp>
        <p:nvSpPr>
          <p:cNvPr id="297" name="Google Shape;297;g256c901fe12_2_143"/>
          <p:cNvSpPr txBox="1"/>
          <p:nvPr/>
        </p:nvSpPr>
        <p:spPr>
          <a:xfrm>
            <a:off x="256032" y="3294943"/>
            <a:ext cx="4876200" cy="153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Create a homepage with introduction of the platform and its features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01" name="Shape 301"/>
        <p:cNvGrpSpPr/>
        <p:nvPr/>
      </p:nvGrpSpPr>
      <p:grpSpPr>
        <a:xfrm>
          <a:off x="0" y="0"/>
          <a:ext cx="0" cy="0"/>
          <a:chOff x="0" y="0"/>
          <a:chExt cx="0" cy="0"/>
        </a:xfrm>
      </p:grpSpPr>
      <p:sp>
        <p:nvSpPr>
          <p:cNvPr id="302" name="Google Shape;302;g25db78d7008_0_2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303" name="Google Shape;303;g25db78d7008_0_20"/>
          <p:cNvSpPr txBox="1"/>
          <p:nvPr/>
        </p:nvSpPr>
        <p:spPr>
          <a:xfrm>
            <a:off x="364875" y="1984600"/>
            <a:ext cx="42831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NAVIGATION AND INFORMATION ARCHITECTURE</a:t>
            </a:r>
            <a:endParaRPr b="1" sz="2000">
              <a:solidFill>
                <a:schemeClr val="lt1"/>
              </a:solidFill>
              <a:latin typeface="Inter"/>
              <a:ea typeface="Inter"/>
              <a:cs typeface="Inter"/>
              <a:sym typeface="Inter"/>
            </a:endParaRPr>
          </a:p>
        </p:txBody>
      </p:sp>
      <p:sp>
        <p:nvSpPr>
          <p:cNvPr id="304" name="Google Shape;304;g25db78d7008_0_20"/>
          <p:cNvSpPr txBox="1"/>
          <p:nvPr/>
        </p:nvSpPr>
        <p:spPr>
          <a:xfrm>
            <a:off x="364875" y="2822800"/>
            <a:ext cx="6756900" cy="19164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150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System or mechanism that allows users to move through different sections, pages, or features of a digital product. It includes menus, links, buttons, search bars, and other interactive elements that help users find and navigate to desired content or perform specific actions. Effective navigation design ensures that users can easily understand and access different areas of the product, enhancing usability and user satisfaction.</a:t>
            </a:r>
            <a:endParaRPr sz="1000">
              <a:solidFill>
                <a:schemeClr val="lt1"/>
              </a:solidFill>
              <a:latin typeface="IBM Plex Sans"/>
              <a:ea typeface="IBM Plex Sans"/>
              <a:cs typeface="IBM Plex Sans"/>
              <a:sym typeface="IBM Plex Sans"/>
            </a:endParaRPr>
          </a:p>
          <a:p>
            <a:pPr indent="0" lvl="0" marL="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Information architecture (IA) involves the organization and structure of information within a digital product to facilitate efficient and intuitive access. It focuses on grouping and categorizing content in a logical and meaningful manner, ensuring that information is well-organized, easily discoverable, and understandable to users</a:t>
            </a:r>
            <a:endParaRPr sz="1000">
              <a:solidFill>
                <a:schemeClr val="lt1"/>
              </a:solidFill>
              <a:latin typeface="IBM Plex Sans"/>
              <a:ea typeface="IBM Plex Sans"/>
              <a:cs typeface="IBM Plex Sans"/>
              <a:sym typeface="IBM Plex Sans"/>
            </a:endParaRPr>
          </a:p>
        </p:txBody>
      </p:sp>
      <p:pic>
        <p:nvPicPr>
          <p:cNvPr id="305" name="Google Shape;305;g25db78d7008_0_20"/>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pic>
        <p:nvPicPr>
          <p:cNvPr id="310" name="Google Shape;310;g256c901fe12_2_192"/>
          <p:cNvPicPr preferRelativeResize="0"/>
          <p:nvPr/>
        </p:nvPicPr>
        <p:blipFill>
          <a:blip r:embed="rId3">
            <a:alphaModFix/>
          </a:blip>
          <a:stretch>
            <a:fillRect/>
          </a:stretch>
        </p:blipFill>
        <p:spPr>
          <a:xfrm>
            <a:off x="256032" y="1356504"/>
            <a:ext cx="3238498" cy="1848412"/>
          </a:xfrm>
          <a:prstGeom prst="rect">
            <a:avLst/>
          </a:prstGeom>
          <a:noFill/>
          <a:ln>
            <a:noFill/>
          </a:ln>
        </p:spPr>
      </p:pic>
      <p:sp>
        <p:nvSpPr>
          <p:cNvPr id="311" name="Google Shape;311;g256c901fe12_2_192"/>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12" name="Google Shape;312;g256c901fe12_2_192"/>
          <p:cNvSpPr txBox="1"/>
          <p:nvPr/>
        </p:nvSpPr>
        <p:spPr>
          <a:xfrm>
            <a:off x="3986773" y="1087225"/>
            <a:ext cx="4910400" cy="384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000">
                <a:solidFill>
                  <a:schemeClr val="dk1"/>
                </a:solidFill>
                <a:latin typeface="Inter"/>
                <a:ea typeface="Inter"/>
                <a:cs typeface="Inter"/>
                <a:sym typeface="Inter"/>
              </a:rPr>
              <a:t>Consistency and standards</a:t>
            </a:r>
            <a:endParaRPr b="1" sz="10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Navigation is not Entirely Clear.</a:t>
            </a:r>
            <a:endParaRPr i="0" sz="1000" u="none" cap="none" strike="noStrike">
              <a:solidFill>
                <a:schemeClr val="dk2"/>
              </a:solidFill>
              <a:latin typeface="IBM Plex Sans"/>
              <a:ea typeface="IBM Plex Sans"/>
              <a:cs typeface="IBM Plex Sans"/>
              <a:sym typeface="IBM Plex Sans"/>
            </a:endParaRPr>
          </a:p>
        </p:txBody>
      </p:sp>
      <p:sp>
        <p:nvSpPr>
          <p:cNvPr id="313" name="Google Shape;313;g256c901fe12_2_192"/>
          <p:cNvSpPr txBox="1"/>
          <p:nvPr/>
        </p:nvSpPr>
        <p:spPr>
          <a:xfrm>
            <a:off x="3986784" y="1762225"/>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sz="1200">
              <a:solidFill>
                <a:srgbClr val="F1C232"/>
              </a:solidFill>
              <a:latin typeface="Inter"/>
              <a:ea typeface="Inter"/>
              <a:cs typeface="Inter"/>
              <a:sym typeface="Inter"/>
            </a:endParaRPr>
          </a:p>
        </p:txBody>
      </p:sp>
      <p:sp>
        <p:nvSpPr>
          <p:cNvPr id="314" name="Google Shape;314;g256c901fe12_2_192"/>
          <p:cNvSpPr txBox="1"/>
          <p:nvPr/>
        </p:nvSpPr>
        <p:spPr>
          <a:xfrm>
            <a:off x="3986772" y="2042725"/>
            <a:ext cx="4910400" cy="846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When you first land on Curve Finance, the the UI will present you with the top navigation bar with multiple click areas that leads to numerous different menus and overlays. It is not easy to contextualize how these all fits in the overall flow.</a:t>
            </a:r>
            <a:endParaRPr sz="1000">
              <a:solidFill>
                <a:schemeClr val="dk2"/>
              </a:solidFill>
              <a:latin typeface="IBM Plex Sans"/>
              <a:ea typeface="IBM Plex Sans"/>
              <a:cs typeface="IBM Plex Sans"/>
              <a:sym typeface="IBM Plex Sans"/>
            </a:endParaRPr>
          </a:p>
        </p:txBody>
      </p:sp>
      <p:sp>
        <p:nvSpPr>
          <p:cNvPr id="315" name="Google Shape;315;g256c901fe12_2_192"/>
          <p:cNvSpPr txBox="1"/>
          <p:nvPr/>
        </p:nvSpPr>
        <p:spPr>
          <a:xfrm>
            <a:off x="3986784" y="3229725"/>
            <a:ext cx="1645200" cy="1539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000">
                <a:solidFill>
                  <a:schemeClr val="dk1"/>
                </a:solidFill>
                <a:latin typeface="Inter"/>
                <a:ea typeface="Inter"/>
                <a:cs typeface="Inter"/>
                <a:sym typeface="Inter"/>
              </a:rPr>
              <a:t>Recommendation</a:t>
            </a:r>
            <a:endParaRPr b="1" sz="1000">
              <a:solidFill>
                <a:schemeClr val="dk1"/>
              </a:solidFill>
              <a:latin typeface="Inter"/>
              <a:ea typeface="Inter"/>
              <a:cs typeface="Inter"/>
              <a:sym typeface="Inter"/>
            </a:endParaRPr>
          </a:p>
        </p:txBody>
      </p:sp>
      <p:sp>
        <p:nvSpPr>
          <p:cNvPr id="316" name="Google Shape;316;g256c901fe12_2_192"/>
          <p:cNvSpPr txBox="1"/>
          <p:nvPr/>
        </p:nvSpPr>
        <p:spPr>
          <a:xfrm>
            <a:off x="3989295" y="3519250"/>
            <a:ext cx="4990200" cy="153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Rethink the navigation and potentially regroup some elements under the same menu.</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pic>
        <p:nvPicPr>
          <p:cNvPr id="321" name="Google Shape;321;g256c901fe12_2_203"/>
          <p:cNvPicPr preferRelativeResize="0"/>
          <p:nvPr/>
        </p:nvPicPr>
        <p:blipFill>
          <a:blip r:embed="rId3">
            <a:alphaModFix/>
          </a:blip>
          <a:stretch>
            <a:fillRect/>
          </a:stretch>
        </p:blipFill>
        <p:spPr>
          <a:xfrm>
            <a:off x="256032" y="193691"/>
            <a:ext cx="3238498" cy="1848412"/>
          </a:xfrm>
          <a:prstGeom prst="rect">
            <a:avLst/>
          </a:prstGeom>
          <a:noFill/>
          <a:ln>
            <a:noFill/>
          </a:ln>
        </p:spPr>
      </p:pic>
      <p:sp>
        <p:nvSpPr>
          <p:cNvPr id="322" name="Google Shape;322;g256c901fe12_2_203"/>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23" name="Google Shape;323;g256c901fe12_2_203"/>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Flexibility and efficiency of use</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Navigation is not Entirely Clear.</a:t>
            </a:r>
            <a:endParaRPr i="0" sz="1000" u="none" cap="none" strike="noStrike">
              <a:solidFill>
                <a:schemeClr val="dk2"/>
              </a:solidFill>
              <a:latin typeface="IBM Plex Sans"/>
              <a:ea typeface="IBM Plex Sans"/>
              <a:cs typeface="IBM Plex Sans"/>
              <a:sym typeface="IBM Plex Sans"/>
            </a:endParaRPr>
          </a:p>
        </p:txBody>
      </p:sp>
      <p:sp>
        <p:nvSpPr>
          <p:cNvPr id="324" name="Google Shape;324;g256c901fe12_2_203"/>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sz="1200">
              <a:solidFill>
                <a:srgbClr val="F1C232"/>
              </a:solidFill>
              <a:latin typeface="Inter"/>
              <a:ea typeface="Inter"/>
              <a:cs typeface="Inter"/>
              <a:sym typeface="Inter"/>
            </a:endParaRPr>
          </a:p>
        </p:txBody>
      </p:sp>
      <p:sp>
        <p:nvSpPr>
          <p:cNvPr id="325" name="Google Shape;325;g256c901fe12_2_203"/>
          <p:cNvSpPr txBox="1"/>
          <p:nvPr/>
        </p:nvSpPr>
        <p:spPr>
          <a:xfrm>
            <a:off x="3986772" y="1991968"/>
            <a:ext cx="4910400" cy="846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Finance places the token swap and pool investment features at the same level of the information architecture. While the token swap feature is easily accessible, there is no straightforward method to swap tokens and deposit them into the pool.</a:t>
            </a:r>
            <a:endParaRPr sz="1000">
              <a:solidFill>
                <a:schemeClr val="dk2"/>
              </a:solidFill>
              <a:latin typeface="IBM Plex Sans"/>
              <a:ea typeface="IBM Plex Sans"/>
              <a:cs typeface="IBM Plex Sans"/>
              <a:sym typeface="IBM Plex Sans"/>
            </a:endParaRPr>
          </a:p>
        </p:txBody>
      </p:sp>
      <p:sp>
        <p:nvSpPr>
          <p:cNvPr id="326" name="Google Shape;326;g256c901fe12_2_203"/>
          <p:cNvSpPr txBox="1"/>
          <p:nvPr/>
        </p:nvSpPr>
        <p:spPr>
          <a:xfrm>
            <a:off x="3986784" y="3075193"/>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Recommendation</a:t>
            </a:r>
            <a:endParaRPr b="1" sz="1000">
              <a:solidFill>
                <a:schemeClr val="dk1"/>
              </a:solidFill>
              <a:latin typeface="Inter"/>
              <a:ea typeface="Inter"/>
              <a:cs typeface="Inter"/>
              <a:sym typeface="Inter"/>
            </a:endParaRPr>
          </a:p>
        </p:txBody>
      </p:sp>
      <p:sp>
        <p:nvSpPr>
          <p:cNvPr id="327" name="Google Shape;327;g256c901fe12_2_203"/>
          <p:cNvSpPr txBox="1"/>
          <p:nvPr/>
        </p:nvSpPr>
        <p:spPr>
          <a:xfrm>
            <a:off x="3989295" y="3364718"/>
            <a:ext cx="4990200" cy="6156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To enhance the Curve user experience, Curve should can consider implementing the following measures :</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Let the user flow lead from the first interaction point to the next .</a:t>
            </a:r>
            <a:endParaRPr sz="1000">
              <a:solidFill>
                <a:schemeClr val="dk2"/>
              </a:solidFill>
              <a:latin typeface="IBM Plex Sans"/>
              <a:ea typeface="IBM Plex Sans"/>
              <a:cs typeface="IBM Plex Sans"/>
              <a:sym typeface="IBM Plex Sans"/>
            </a:endParaRPr>
          </a:p>
        </p:txBody>
      </p:sp>
      <p:pic>
        <p:nvPicPr>
          <p:cNvPr id="328" name="Google Shape;328;g256c901fe12_2_203"/>
          <p:cNvPicPr preferRelativeResize="0"/>
          <p:nvPr/>
        </p:nvPicPr>
        <p:blipFill>
          <a:blip r:embed="rId4">
            <a:alphaModFix/>
          </a:blip>
          <a:stretch>
            <a:fillRect/>
          </a:stretch>
        </p:blipFill>
        <p:spPr>
          <a:xfrm>
            <a:off x="256032" y="2113293"/>
            <a:ext cx="3238497" cy="25439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32" name="Shape 332"/>
        <p:cNvGrpSpPr/>
        <p:nvPr/>
      </p:nvGrpSpPr>
      <p:grpSpPr>
        <a:xfrm>
          <a:off x="0" y="0"/>
          <a:ext cx="0" cy="0"/>
          <a:chOff x="0" y="0"/>
          <a:chExt cx="0" cy="0"/>
        </a:xfrm>
      </p:grpSpPr>
      <p:sp>
        <p:nvSpPr>
          <p:cNvPr id="333" name="Google Shape;333;g25db78d7008_0_3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334" name="Google Shape;334;g25db78d7008_0_36"/>
          <p:cNvSpPr txBox="1"/>
          <p:nvPr/>
        </p:nvSpPr>
        <p:spPr>
          <a:xfrm>
            <a:off x="364875" y="2379250"/>
            <a:ext cx="48462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ERRORS, HELP AND LEARNABILITY</a:t>
            </a:r>
            <a:endParaRPr b="1" sz="2000">
              <a:solidFill>
                <a:schemeClr val="lt1"/>
              </a:solidFill>
              <a:latin typeface="Inter"/>
              <a:ea typeface="Inter"/>
              <a:cs typeface="Inter"/>
              <a:sym typeface="Inter"/>
            </a:endParaRPr>
          </a:p>
        </p:txBody>
      </p:sp>
      <p:sp>
        <p:nvSpPr>
          <p:cNvPr id="335" name="Google Shape;335;g25db78d7008_0_36"/>
          <p:cNvSpPr txBox="1"/>
          <p:nvPr/>
        </p:nvSpPr>
        <p:spPr>
          <a:xfrm>
            <a:off x="364875" y="3217450"/>
            <a:ext cx="6682500" cy="1493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sz="1000">
              <a:solidFill>
                <a:schemeClr val="lt1"/>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lt1"/>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For novices and experts alike there should be readily available ways for them to become comfortable with using your product. Easy access to FAQs, onboarding etc.</a:t>
            </a:r>
            <a:endParaRPr sz="1000">
              <a:solidFill>
                <a:schemeClr val="lt1"/>
              </a:solidFill>
              <a:latin typeface="IBM Plex Sans"/>
              <a:ea typeface="IBM Plex Sans"/>
              <a:cs typeface="IBM Plex Sans"/>
              <a:sym typeface="IBM Plex Sans"/>
            </a:endParaRPr>
          </a:p>
        </p:txBody>
      </p:sp>
      <p:pic>
        <p:nvPicPr>
          <p:cNvPr id="336" name="Google Shape;336;g25db78d7008_0_36"/>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id="341" name="Google Shape;341;g256c901fe12_2_154"/>
          <p:cNvPicPr preferRelativeResize="0"/>
          <p:nvPr/>
        </p:nvPicPr>
        <p:blipFill rotWithShape="1">
          <a:blip r:embed="rId3">
            <a:alphaModFix/>
          </a:blip>
          <a:srcRect b="11890" l="0" r="0" t="11890"/>
          <a:stretch/>
        </p:blipFill>
        <p:spPr>
          <a:xfrm>
            <a:off x="256032" y="652362"/>
            <a:ext cx="2837550" cy="3515175"/>
          </a:xfrm>
          <a:prstGeom prst="rect">
            <a:avLst/>
          </a:prstGeom>
          <a:noFill/>
          <a:ln>
            <a:noFill/>
          </a:ln>
        </p:spPr>
      </p:pic>
      <p:sp>
        <p:nvSpPr>
          <p:cNvPr id="342" name="Google Shape;342;g256c901fe12_2_154"/>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43" name="Google Shape;343;g256c901fe12_2_154"/>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Help and documentation</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Lack of contextual help</a:t>
            </a:r>
            <a:r>
              <a:rPr lang="en" sz="1000">
                <a:solidFill>
                  <a:schemeClr val="dk2"/>
                </a:solidFill>
                <a:latin typeface="IBM Plex Sans"/>
                <a:ea typeface="IBM Plex Sans"/>
                <a:cs typeface="IBM Plex Sans"/>
                <a:sym typeface="IBM Plex Sans"/>
              </a:rPr>
              <a:t>.</a:t>
            </a:r>
            <a:endParaRPr i="0" sz="1000" u="none" cap="none" strike="noStrike">
              <a:solidFill>
                <a:schemeClr val="dk2"/>
              </a:solidFill>
              <a:latin typeface="IBM Plex Sans"/>
              <a:ea typeface="IBM Plex Sans"/>
              <a:cs typeface="IBM Plex Sans"/>
              <a:sym typeface="IBM Plex Sans"/>
            </a:endParaRPr>
          </a:p>
        </p:txBody>
      </p:sp>
      <p:sp>
        <p:nvSpPr>
          <p:cNvPr id="344" name="Google Shape;344;g256c901fe12_2_154"/>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rgbClr val="4A86E8"/>
                </a:solidFill>
                <a:latin typeface="Inter"/>
                <a:ea typeface="Inter"/>
                <a:cs typeface="Inter"/>
                <a:sym typeface="Inter"/>
              </a:rPr>
              <a:t>(LOW)</a:t>
            </a:r>
            <a:endParaRPr b="1" sz="1200">
              <a:solidFill>
                <a:srgbClr val="4A86E8"/>
              </a:solidFill>
              <a:latin typeface="Inter"/>
              <a:ea typeface="Inter"/>
              <a:cs typeface="Inter"/>
              <a:sym typeface="Inter"/>
            </a:endParaRPr>
          </a:p>
        </p:txBody>
      </p:sp>
      <p:sp>
        <p:nvSpPr>
          <p:cNvPr id="345" name="Google Shape;345;g256c901fe12_2_154"/>
          <p:cNvSpPr txBox="1"/>
          <p:nvPr/>
        </p:nvSpPr>
        <p:spPr>
          <a:xfrm>
            <a:off x="3986772" y="1991968"/>
            <a:ext cx="4910400" cy="1077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caters primarily to experienced web3 users with its minimalist design. There is lack of instructions and proactive help to guide users in navigating its interface. It works with the assumption that all DeFi users know their way around Curve Finance. This Error modal is unnecessarily complicated for a first time user.</a:t>
            </a:r>
            <a:endParaRPr sz="1000">
              <a:solidFill>
                <a:schemeClr val="dk2"/>
              </a:solidFill>
              <a:latin typeface="IBM Plex Sans"/>
              <a:ea typeface="IBM Plex Sans"/>
              <a:cs typeface="IBM Plex Sans"/>
              <a:sym typeface="IBM Plex Sans"/>
            </a:endParaRPr>
          </a:p>
        </p:txBody>
      </p:sp>
      <p:sp>
        <p:nvSpPr>
          <p:cNvPr id="346" name="Google Shape;346;g256c901fe12_2_154"/>
          <p:cNvSpPr txBox="1"/>
          <p:nvPr/>
        </p:nvSpPr>
        <p:spPr>
          <a:xfrm>
            <a:off x="3986784" y="3108668"/>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Recommendation</a:t>
            </a:r>
            <a:endParaRPr b="1" sz="1200">
              <a:solidFill>
                <a:schemeClr val="dk1"/>
              </a:solidFill>
              <a:latin typeface="Inter"/>
              <a:ea typeface="Inter"/>
              <a:cs typeface="Inter"/>
              <a:sym typeface="Inter"/>
            </a:endParaRPr>
          </a:p>
        </p:txBody>
      </p:sp>
      <p:sp>
        <p:nvSpPr>
          <p:cNvPr id="347" name="Google Shape;347;g256c901fe12_2_154"/>
          <p:cNvSpPr txBox="1"/>
          <p:nvPr/>
        </p:nvSpPr>
        <p:spPr>
          <a:xfrm>
            <a:off x="3989295" y="3398193"/>
            <a:ext cx="4990200" cy="384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Include basic instructions on the interface, rather than relying solely on separate documentation that requires additional effort to locate.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pic>
        <p:nvPicPr>
          <p:cNvPr id="352" name="Google Shape;352;g256c901fe12_2_165"/>
          <p:cNvPicPr preferRelativeResize="0"/>
          <p:nvPr/>
        </p:nvPicPr>
        <p:blipFill>
          <a:blip r:embed="rId3">
            <a:alphaModFix/>
          </a:blip>
          <a:stretch>
            <a:fillRect/>
          </a:stretch>
        </p:blipFill>
        <p:spPr>
          <a:xfrm>
            <a:off x="256032" y="1233984"/>
            <a:ext cx="3238500" cy="2389254"/>
          </a:xfrm>
          <a:prstGeom prst="rect">
            <a:avLst/>
          </a:prstGeom>
          <a:noFill/>
          <a:ln>
            <a:noFill/>
          </a:ln>
        </p:spPr>
      </p:pic>
      <p:sp>
        <p:nvSpPr>
          <p:cNvPr id="353" name="Google Shape;353;g256c901fe12_2_165"/>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54" name="Google Shape;354;g256c901fe12_2_165"/>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Help and documentation</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Lack of contextual help.</a:t>
            </a:r>
            <a:endParaRPr i="0" sz="1000" u="none" cap="none" strike="noStrike">
              <a:solidFill>
                <a:schemeClr val="dk2"/>
              </a:solidFill>
              <a:latin typeface="IBM Plex Sans"/>
              <a:ea typeface="IBM Plex Sans"/>
              <a:cs typeface="IBM Plex Sans"/>
              <a:sym typeface="IBM Plex Sans"/>
            </a:endParaRPr>
          </a:p>
        </p:txBody>
      </p:sp>
      <p:sp>
        <p:nvSpPr>
          <p:cNvPr id="355" name="Google Shape;355;g256c901fe12_2_165"/>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sz="1200">
              <a:solidFill>
                <a:srgbClr val="F1C232"/>
              </a:solidFill>
              <a:latin typeface="Inter"/>
              <a:ea typeface="Inter"/>
              <a:cs typeface="Inter"/>
              <a:sym typeface="Inter"/>
            </a:endParaRPr>
          </a:p>
        </p:txBody>
      </p:sp>
      <p:sp>
        <p:nvSpPr>
          <p:cNvPr id="356" name="Google Shape;356;g256c901fe12_2_165"/>
          <p:cNvSpPr txBox="1"/>
          <p:nvPr/>
        </p:nvSpPr>
        <p:spPr>
          <a:xfrm>
            <a:off x="3986772" y="1991968"/>
            <a:ext cx="4910400" cy="20010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Strange blockchain terminology and the complexity of blockchain platforms can be challenging for the first time users. In Curve Finance, there is a lack of instructions and contextual information to associated with a task. On top of that, much of the terms displayed has no explanation.</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For example, there are some terms in DeFi space used in Curve Finance that doesn’t align with the established mental model of mainstream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What is a pool preset?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What is mid and out fee?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What are pegged tokens?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g256c901fe12_2_174"/>
          <p:cNvSpPr txBox="1"/>
          <p:nvPr/>
        </p:nvSpPr>
        <p:spPr>
          <a:xfrm>
            <a:off x="256032" y="585216"/>
            <a:ext cx="8514600" cy="66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Recommendation</a:t>
            </a:r>
            <a:r>
              <a:rPr b="1" lang="en" sz="1200">
                <a:solidFill>
                  <a:schemeClr val="dk1"/>
                </a:solidFill>
                <a:latin typeface="Inter"/>
                <a:ea typeface="Inter"/>
                <a:cs typeface="Inter"/>
                <a:sym typeface="Inter"/>
              </a:rPr>
              <a:t> </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There should be some basic instructions in the app, not just on separate documentation requiring locating effort. Whenever necessary, provide timely, contextual information to assist to users.</a:t>
            </a:r>
            <a:endParaRPr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pic>
        <p:nvPicPr>
          <p:cNvPr id="366" name="Google Shape;366;g256c901fe12_2_181"/>
          <p:cNvPicPr preferRelativeResize="0"/>
          <p:nvPr/>
        </p:nvPicPr>
        <p:blipFill rotWithShape="1">
          <a:blip r:embed="rId3">
            <a:alphaModFix/>
          </a:blip>
          <a:srcRect b="0" l="27897" r="27897" t="0"/>
          <a:stretch/>
        </p:blipFill>
        <p:spPr>
          <a:xfrm>
            <a:off x="256032" y="493550"/>
            <a:ext cx="2987051" cy="3700375"/>
          </a:xfrm>
          <a:prstGeom prst="rect">
            <a:avLst/>
          </a:prstGeom>
          <a:noFill/>
          <a:ln>
            <a:noFill/>
          </a:ln>
        </p:spPr>
      </p:pic>
      <p:sp>
        <p:nvSpPr>
          <p:cNvPr id="367" name="Google Shape;367;g256c901fe12_2_181"/>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68" name="Google Shape;368;g256c901fe12_2_181"/>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Error prevention</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Description of the issue</a:t>
            </a:r>
            <a:endParaRPr i="0" sz="1000" u="none" cap="none" strike="noStrike">
              <a:solidFill>
                <a:schemeClr val="dk2"/>
              </a:solidFill>
              <a:latin typeface="IBM Plex Sans"/>
              <a:ea typeface="IBM Plex Sans"/>
              <a:cs typeface="IBM Plex Sans"/>
              <a:sym typeface="IBM Plex Sans"/>
            </a:endParaRPr>
          </a:p>
        </p:txBody>
      </p:sp>
      <p:sp>
        <p:nvSpPr>
          <p:cNvPr id="369" name="Google Shape;369;g256c901fe12_2_181"/>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sz="1200">
              <a:solidFill>
                <a:schemeClr val="accent1"/>
              </a:solidFill>
              <a:latin typeface="Inter"/>
              <a:ea typeface="Inter"/>
              <a:cs typeface="Inter"/>
              <a:sym typeface="Inter"/>
            </a:endParaRPr>
          </a:p>
        </p:txBody>
      </p:sp>
      <p:sp>
        <p:nvSpPr>
          <p:cNvPr id="370" name="Google Shape;370;g256c901fe12_2_181"/>
          <p:cNvSpPr txBox="1"/>
          <p:nvPr/>
        </p:nvSpPr>
        <p:spPr>
          <a:xfrm>
            <a:off x="3986772" y="1991968"/>
            <a:ext cx="4910400" cy="1077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On Curve Finance, when users reject creating a new pool due to low gas fees, it shows an error message. The message reads like gibberish to the average user.</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error message displayed in this scenario is lengthy and not easy to understand.</a:t>
            </a:r>
            <a:endParaRPr sz="1000">
              <a:solidFill>
                <a:schemeClr val="dk2"/>
              </a:solidFill>
              <a:latin typeface="IBM Plex Sans"/>
              <a:ea typeface="IBM Plex Sans"/>
              <a:cs typeface="IBM Plex Sans"/>
              <a:sym typeface="IBM Plex Sans"/>
            </a:endParaRPr>
          </a:p>
        </p:txBody>
      </p:sp>
      <p:sp>
        <p:nvSpPr>
          <p:cNvPr id="371" name="Google Shape;371;g256c901fe12_2_181"/>
          <p:cNvSpPr txBox="1"/>
          <p:nvPr/>
        </p:nvSpPr>
        <p:spPr>
          <a:xfrm>
            <a:off x="3986784" y="3288793"/>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Recommendation</a:t>
            </a:r>
            <a:endParaRPr b="1" sz="1200">
              <a:solidFill>
                <a:schemeClr val="dk1"/>
              </a:solidFill>
              <a:latin typeface="Inter"/>
              <a:ea typeface="Inter"/>
              <a:cs typeface="Inter"/>
              <a:sym typeface="Inter"/>
            </a:endParaRPr>
          </a:p>
        </p:txBody>
      </p:sp>
      <p:sp>
        <p:nvSpPr>
          <p:cNvPr id="372" name="Google Shape;372;g256c901fe12_2_181"/>
          <p:cNvSpPr txBox="1"/>
          <p:nvPr/>
        </p:nvSpPr>
        <p:spPr>
          <a:xfrm>
            <a:off x="3989295" y="3578318"/>
            <a:ext cx="4990200" cy="6156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Provide a clear error message that explicitly indicates that the transaction is rejected, and give advice that caters to novice users and users who wish to initiate a pool. In addition, give context to all transaction states.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76" name="Shape 376"/>
        <p:cNvGrpSpPr/>
        <p:nvPr/>
      </p:nvGrpSpPr>
      <p:grpSpPr>
        <a:xfrm>
          <a:off x="0" y="0"/>
          <a:ext cx="0" cy="0"/>
          <a:chOff x="0" y="0"/>
          <a:chExt cx="0" cy="0"/>
        </a:xfrm>
      </p:grpSpPr>
      <p:sp>
        <p:nvSpPr>
          <p:cNvPr id="377" name="Google Shape;377;g25db78d7008_0_43"/>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378" name="Google Shape;378;g25db78d7008_0_43"/>
          <p:cNvSpPr txBox="1"/>
          <p:nvPr/>
        </p:nvSpPr>
        <p:spPr>
          <a:xfrm>
            <a:off x="364875" y="2653875"/>
            <a:ext cx="48462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CONTENT AND DESIGN</a:t>
            </a:r>
            <a:endParaRPr b="1" sz="2000">
              <a:solidFill>
                <a:schemeClr val="lt1"/>
              </a:solidFill>
              <a:latin typeface="Inter"/>
              <a:ea typeface="Inter"/>
              <a:cs typeface="Inter"/>
              <a:sym typeface="Inter"/>
            </a:endParaRPr>
          </a:p>
        </p:txBody>
      </p:sp>
      <p:sp>
        <p:nvSpPr>
          <p:cNvPr id="379" name="Google Shape;379;g25db78d7008_0_43"/>
          <p:cNvSpPr txBox="1"/>
          <p:nvPr/>
        </p:nvSpPr>
        <p:spPr>
          <a:xfrm>
            <a:off x="364875" y="3492075"/>
            <a:ext cx="6617400" cy="1262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lt1"/>
                </a:solidFill>
                <a:latin typeface="IBM Plex Sans"/>
                <a:ea typeface="IBM Plex Sans"/>
                <a:cs typeface="IBM Plex Sans"/>
                <a:sym typeface="IBM Plex Sans"/>
              </a:rPr>
              <a:t>The content and design in UX are interconnected and must work together harmoniously. Content should be presented in a visually pleasing manner, utilizing appropriate typography and formatting to enhance readability. Design choices should also consider the content's hierarchy, emphasizing important information and guiding users through the interface. Balancing visual aesthetics with clear and effective communication is essential for creating a positive user experience.</a:t>
            </a:r>
            <a:endParaRPr sz="1000">
              <a:solidFill>
                <a:schemeClr val="lt1"/>
              </a:solidFill>
              <a:latin typeface="IBM Plex Sans"/>
              <a:ea typeface="IBM Plex Sans"/>
              <a:cs typeface="IBM Plex Sans"/>
              <a:sym typeface="IBM Plex Sans"/>
            </a:endParaRPr>
          </a:p>
        </p:txBody>
      </p:sp>
      <p:pic>
        <p:nvPicPr>
          <p:cNvPr id="380" name="Google Shape;380;g25db78d7008_0_43"/>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9" name="Shape 169"/>
        <p:cNvGrpSpPr/>
        <p:nvPr/>
      </p:nvGrpSpPr>
      <p:grpSpPr>
        <a:xfrm>
          <a:off x="0" y="0"/>
          <a:ext cx="0" cy="0"/>
          <a:chOff x="0" y="0"/>
          <a:chExt cx="0" cy="0"/>
        </a:xfrm>
      </p:grpSpPr>
      <p:sp>
        <p:nvSpPr>
          <p:cNvPr id="170" name="Google Shape;170;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600">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171" name="Google Shape;171;g25d575245ef_0_15"/>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172" name="Google Shape;172;g25d575245ef_0_15"/>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pic>
        <p:nvPicPr>
          <p:cNvPr id="385" name="Google Shape;385;g256c901fe12_2_214"/>
          <p:cNvPicPr preferRelativeResize="0"/>
          <p:nvPr/>
        </p:nvPicPr>
        <p:blipFill rotWithShape="1">
          <a:blip r:embed="rId3">
            <a:alphaModFix/>
          </a:blip>
          <a:srcRect b="0" l="26962" r="26962" t="0"/>
          <a:stretch/>
        </p:blipFill>
        <p:spPr>
          <a:xfrm>
            <a:off x="256032" y="619250"/>
            <a:ext cx="2919426" cy="3616600"/>
          </a:xfrm>
          <a:prstGeom prst="rect">
            <a:avLst/>
          </a:prstGeom>
          <a:noFill/>
          <a:ln>
            <a:noFill/>
          </a:ln>
        </p:spPr>
      </p:pic>
      <p:sp>
        <p:nvSpPr>
          <p:cNvPr id="386" name="Google Shape;386;g256c901fe12_2_214"/>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87" name="Google Shape;387;g256c901fe12_2_214"/>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Aesthetic and minimalist design</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Misleading feature to maximize the deposit amount</a:t>
            </a:r>
            <a:endParaRPr i="0" sz="1000" u="none" cap="none" strike="noStrike">
              <a:solidFill>
                <a:schemeClr val="dk2"/>
              </a:solidFill>
              <a:latin typeface="IBM Plex Sans"/>
              <a:ea typeface="IBM Plex Sans"/>
              <a:cs typeface="IBM Plex Sans"/>
              <a:sym typeface="IBM Plex Sans"/>
            </a:endParaRPr>
          </a:p>
        </p:txBody>
      </p:sp>
      <p:sp>
        <p:nvSpPr>
          <p:cNvPr id="388" name="Google Shape;388;g256c901fe12_2_214"/>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sz="1200">
              <a:solidFill>
                <a:schemeClr val="accent1"/>
              </a:solidFill>
              <a:latin typeface="Inter"/>
              <a:ea typeface="Inter"/>
              <a:cs typeface="Inter"/>
              <a:sym typeface="Inter"/>
            </a:endParaRPr>
          </a:p>
        </p:txBody>
      </p:sp>
      <p:sp>
        <p:nvSpPr>
          <p:cNvPr id="389" name="Google Shape;389;g256c901fe12_2_214"/>
          <p:cNvSpPr txBox="1"/>
          <p:nvPr/>
        </p:nvSpPr>
        <p:spPr>
          <a:xfrm>
            <a:off x="3986772" y="1991968"/>
            <a:ext cx="4910400" cy="6156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“Max” deposit button on the pool page can mislead users. While it allows for a quick and easy way to deposit the maximum amount of funds, users should be mindful to reserve some funds for gas fees.</a:t>
            </a:r>
            <a:endParaRPr sz="1000">
              <a:solidFill>
                <a:schemeClr val="dk2"/>
              </a:solidFill>
              <a:latin typeface="IBM Plex Sans"/>
              <a:ea typeface="IBM Plex Sans"/>
              <a:cs typeface="IBM Plex Sans"/>
              <a:sym typeface="IBM Plex Sans"/>
            </a:endParaRPr>
          </a:p>
        </p:txBody>
      </p:sp>
      <p:sp>
        <p:nvSpPr>
          <p:cNvPr id="390" name="Google Shape;390;g256c901fe12_2_214"/>
          <p:cNvSpPr txBox="1"/>
          <p:nvPr/>
        </p:nvSpPr>
        <p:spPr>
          <a:xfrm>
            <a:off x="3989309" y="2745318"/>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Recommendation</a:t>
            </a:r>
            <a:endParaRPr b="1" sz="1000">
              <a:solidFill>
                <a:schemeClr val="dk1"/>
              </a:solidFill>
              <a:latin typeface="Inter"/>
              <a:ea typeface="Inter"/>
              <a:cs typeface="Inter"/>
              <a:sym typeface="Inter"/>
            </a:endParaRPr>
          </a:p>
        </p:txBody>
      </p:sp>
      <p:sp>
        <p:nvSpPr>
          <p:cNvPr id="391" name="Google Shape;391;g256c901fe12_2_214"/>
          <p:cNvSpPr txBox="1"/>
          <p:nvPr/>
        </p:nvSpPr>
        <p:spPr>
          <a:xfrm>
            <a:off x="3989295" y="3034868"/>
            <a:ext cx="4990200" cy="8466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Remind users to be cautious when using the “max” deposit button. Users should be aware that gas fees can fluctuate and vary based on price range and may not have enough funds for the transaction after maximizing the amount. Providing this information to users can help them avoid costly mistakes</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pic>
        <p:nvPicPr>
          <p:cNvPr id="396" name="Google Shape;396;g256c901fe12_2_225"/>
          <p:cNvPicPr preferRelativeResize="0"/>
          <p:nvPr/>
        </p:nvPicPr>
        <p:blipFill rotWithShape="1">
          <a:blip r:embed="rId3">
            <a:alphaModFix/>
          </a:blip>
          <a:srcRect b="0" l="26962" r="26962" t="0"/>
          <a:stretch/>
        </p:blipFill>
        <p:spPr>
          <a:xfrm>
            <a:off x="211300" y="428400"/>
            <a:ext cx="3238498" cy="4011870"/>
          </a:xfrm>
          <a:prstGeom prst="rect">
            <a:avLst/>
          </a:prstGeom>
          <a:noFill/>
          <a:ln>
            <a:noFill/>
          </a:ln>
        </p:spPr>
      </p:pic>
      <p:sp>
        <p:nvSpPr>
          <p:cNvPr id="397" name="Google Shape;397;g256c901fe12_2_225"/>
          <p:cNvSpPr txBox="1"/>
          <p:nvPr/>
        </p:nvSpPr>
        <p:spPr>
          <a:xfrm>
            <a:off x="3989301" y="585216"/>
            <a:ext cx="2529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800">
                <a:solidFill>
                  <a:schemeClr val="dk1"/>
                </a:solidFill>
                <a:latin typeface="Inter"/>
                <a:ea typeface="Inter"/>
                <a:cs typeface="Inter"/>
                <a:sym typeface="Inter"/>
              </a:rPr>
              <a:t>Heuristic Used</a:t>
            </a:r>
            <a:endParaRPr b="1" sz="1800">
              <a:solidFill>
                <a:schemeClr val="dk1"/>
              </a:solidFill>
              <a:latin typeface="Inter"/>
              <a:ea typeface="Inter"/>
              <a:cs typeface="Inter"/>
              <a:sym typeface="Inter"/>
            </a:endParaRPr>
          </a:p>
        </p:txBody>
      </p:sp>
      <p:sp>
        <p:nvSpPr>
          <p:cNvPr id="398" name="Google Shape;398;g256c901fe12_2_225"/>
          <p:cNvSpPr txBox="1"/>
          <p:nvPr/>
        </p:nvSpPr>
        <p:spPr>
          <a:xfrm>
            <a:off x="3986773" y="1115568"/>
            <a:ext cx="4910400" cy="43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200">
                <a:solidFill>
                  <a:schemeClr val="dk1"/>
                </a:solidFill>
                <a:latin typeface="Inter"/>
                <a:ea typeface="Inter"/>
                <a:cs typeface="Inter"/>
                <a:sym typeface="Inter"/>
              </a:rPr>
              <a:t>Aesthetic and minimalist design</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Low Contrast</a:t>
            </a:r>
            <a:endParaRPr i="0" sz="1000" u="none" cap="none" strike="noStrike">
              <a:solidFill>
                <a:schemeClr val="dk2"/>
              </a:solidFill>
              <a:latin typeface="IBM Plex Sans"/>
              <a:ea typeface="IBM Plex Sans"/>
              <a:cs typeface="IBM Plex Sans"/>
              <a:sym typeface="IBM Plex Sans"/>
            </a:endParaRPr>
          </a:p>
        </p:txBody>
      </p:sp>
      <p:sp>
        <p:nvSpPr>
          <p:cNvPr id="399" name="Google Shape;399;g256c901fe12_2_225"/>
          <p:cNvSpPr txBox="1"/>
          <p:nvPr/>
        </p:nvSpPr>
        <p:spPr>
          <a:xfrm>
            <a:off x="3986784" y="1711468"/>
            <a:ext cx="1837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sz="1200">
              <a:solidFill>
                <a:schemeClr val="accent1"/>
              </a:solidFill>
              <a:latin typeface="Inter"/>
              <a:ea typeface="Inter"/>
              <a:cs typeface="Inter"/>
              <a:sym typeface="Inter"/>
            </a:endParaRPr>
          </a:p>
        </p:txBody>
      </p:sp>
      <p:sp>
        <p:nvSpPr>
          <p:cNvPr id="400" name="Google Shape;400;g256c901fe12_2_225"/>
          <p:cNvSpPr txBox="1"/>
          <p:nvPr/>
        </p:nvSpPr>
        <p:spPr>
          <a:xfrm>
            <a:off x="3986772" y="1991968"/>
            <a:ext cx="4910400" cy="153900"/>
          </a:xfrm>
          <a:prstGeom prst="rect">
            <a:avLst/>
          </a:prstGeom>
          <a:noFill/>
          <a:ln>
            <a:noFill/>
          </a:ln>
        </p:spPr>
        <p:txBody>
          <a:bodyPr anchorCtr="0" anchor="t" bIns="0" lIns="0" spcFirstLastPara="1" rIns="0" wrap="square" tIns="0">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Grey buttons with grey backgrounds give little contrast in the day mode</a:t>
            </a:r>
            <a:endParaRPr sz="1000">
              <a:solidFill>
                <a:schemeClr val="dk2"/>
              </a:solidFill>
              <a:latin typeface="IBM Plex Sans"/>
              <a:ea typeface="IBM Plex Sans"/>
              <a:cs typeface="IBM Plex Sans"/>
              <a:sym typeface="IBM Plex Sans"/>
            </a:endParaRPr>
          </a:p>
        </p:txBody>
      </p:sp>
      <p:sp>
        <p:nvSpPr>
          <p:cNvPr id="401" name="Google Shape;401;g256c901fe12_2_225"/>
          <p:cNvSpPr txBox="1"/>
          <p:nvPr/>
        </p:nvSpPr>
        <p:spPr>
          <a:xfrm>
            <a:off x="3989309" y="2283881"/>
            <a:ext cx="1645200" cy="184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 sz="1200">
                <a:solidFill>
                  <a:schemeClr val="dk1"/>
                </a:solidFill>
                <a:latin typeface="Inter"/>
                <a:ea typeface="Inter"/>
                <a:cs typeface="Inter"/>
                <a:sym typeface="Inter"/>
              </a:rPr>
              <a:t>Recommendation</a:t>
            </a:r>
            <a:endParaRPr b="1" sz="1200">
              <a:solidFill>
                <a:schemeClr val="dk1"/>
              </a:solidFill>
              <a:latin typeface="Inter"/>
              <a:ea typeface="Inter"/>
              <a:cs typeface="Inter"/>
              <a:sym typeface="Inter"/>
            </a:endParaRPr>
          </a:p>
        </p:txBody>
      </p:sp>
      <p:sp>
        <p:nvSpPr>
          <p:cNvPr id="402" name="Google Shape;402;g256c901fe12_2_225"/>
          <p:cNvSpPr txBox="1"/>
          <p:nvPr/>
        </p:nvSpPr>
        <p:spPr>
          <a:xfrm>
            <a:off x="3989295" y="2563143"/>
            <a:ext cx="4990200" cy="153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SzPts val="1100"/>
              <a:buNone/>
            </a:pPr>
            <a:r>
              <a:rPr lang="en" sz="1000">
                <a:solidFill>
                  <a:schemeClr val="dk2"/>
                </a:solidFill>
                <a:latin typeface="IBM Plex Sans"/>
                <a:ea typeface="IBM Plex Sans"/>
                <a:cs typeface="IBM Plex Sans"/>
                <a:sym typeface="IBM Plex Sans"/>
              </a:rPr>
              <a:t>Increase contrast between elements on screen</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06" name="Shape 406"/>
        <p:cNvGrpSpPr/>
        <p:nvPr/>
      </p:nvGrpSpPr>
      <p:grpSpPr>
        <a:xfrm>
          <a:off x="0" y="0"/>
          <a:ext cx="0" cy="0"/>
          <a:chOff x="0" y="0"/>
          <a:chExt cx="0" cy="0"/>
        </a:xfrm>
      </p:grpSpPr>
      <p:sp>
        <p:nvSpPr>
          <p:cNvPr id="407" name="Google Shape;407;g25db78d7008_0_5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08" name="Google Shape;408;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 sz="2000">
                <a:solidFill>
                  <a:schemeClr val="lt1"/>
                </a:solidFill>
                <a:latin typeface="Red Hat Display"/>
                <a:ea typeface="Red Hat Display"/>
                <a:cs typeface="Red Hat Display"/>
                <a:sym typeface="Red Hat Display"/>
              </a:rPr>
              <a:t>TRANSPARENCY OF DATA PROVENANCE</a:t>
            </a:r>
            <a:endParaRPr b="1" sz="2000">
              <a:solidFill>
                <a:schemeClr val="lt1"/>
              </a:solidFill>
              <a:latin typeface="Inter"/>
              <a:ea typeface="Inter"/>
              <a:cs typeface="Inter"/>
              <a:sym typeface="Inter"/>
            </a:endParaRPr>
          </a:p>
        </p:txBody>
      </p:sp>
      <p:sp>
        <p:nvSpPr>
          <p:cNvPr id="409" name="Google Shape;409;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rtl="0" algn="l">
              <a:lnSpc>
                <a:spcPct val="115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Does the application clearly indicate which data comes from the blockchain and which does not?</a:t>
            </a:r>
            <a:endParaRPr sz="1000">
              <a:solidFill>
                <a:schemeClr val="lt1"/>
              </a:solidFill>
              <a:latin typeface="IBM Plex Sans"/>
              <a:ea typeface="IBM Plex Sans"/>
              <a:cs typeface="IBM Plex Sans"/>
              <a:sym typeface="IBM Plex Sans"/>
            </a:endParaRPr>
          </a:p>
          <a:p>
            <a:pPr indent="-292100" lvl="0" marL="457200" rtl="0" algn="l">
              <a:lnSpc>
                <a:spcPct val="115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the addresses of the contracts clearly stated?</a:t>
            </a:r>
            <a:endParaRPr sz="1000">
              <a:solidFill>
                <a:schemeClr val="lt1"/>
              </a:solidFill>
              <a:latin typeface="IBM Plex Sans"/>
              <a:ea typeface="IBM Plex Sans"/>
              <a:cs typeface="IBM Plex Sans"/>
              <a:sym typeface="IBM Plex Sans"/>
            </a:endParaRPr>
          </a:p>
          <a:p>
            <a:pPr indent="-292100" lvl="0" marL="457200" rtl="0" algn="l">
              <a:lnSpc>
                <a:spcPct val="115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all blockchain data linked to independent blockchain explorers?</a:t>
            </a:r>
            <a:endParaRPr sz="1000">
              <a:solidFill>
                <a:schemeClr val="lt1"/>
              </a:solidFill>
              <a:latin typeface="IBM Plex Sans"/>
              <a:ea typeface="IBM Plex Sans"/>
              <a:cs typeface="IBM Plex Sans"/>
              <a:sym typeface="IBM Plex Sans"/>
            </a:endParaRPr>
          </a:p>
          <a:p>
            <a:pPr indent="-292100" lvl="0" marL="457200" rtl="0" algn="l">
              <a:lnSpc>
                <a:spcPct val="115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Is it clear which data comes from oracles?</a:t>
            </a:r>
            <a:endParaRPr sz="1000">
              <a:solidFill>
                <a:schemeClr val="lt1"/>
              </a:solidFill>
              <a:latin typeface="IBM Plex Sans"/>
              <a:ea typeface="IBM Plex Sans"/>
              <a:cs typeface="IBM Plex Sans"/>
              <a:sym typeface="IBM Plex Sans"/>
            </a:endParaRPr>
          </a:p>
        </p:txBody>
      </p:sp>
      <p:pic>
        <p:nvPicPr>
          <p:cNvPr id="410" name="Google Shape;410;g25db78d7008_0_50"/>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16" name="Google Shape;416;g2582016d458_0_12"/>
          <p:cNvSpPr txBox="1"/>
          <p:nvPr/>
        </p:nvSpPr>
        <p:spPr>
          <a:xfrm>
            <a:off x="324750" y="1118942"/>
            <a:ext cx="4359300" cy="1954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does not clearly indicate which data originates from the blockchain and which data does not.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Furthermore, the addresses of the contracts are not clearly stated within the platform. This omission hampers the ability to verify the authenticity and integrity of the smart contracts involved, hindering transparency and exposing potential risks.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Moreover, the platform does not provide clear indications regarding the origin of data from oracles.</a:t>
            </a:r>
            <a:endParaRPr sz="1000">
              <a:solidFill>
                <a:schemeClr val="dk2"/>
              </a:solidFill>
              <a:latin typeface="IBM Plex Sans"/>
              <a:ea typeface="IBM Plex Sans"/>
              <a:cs typeface="IBM Plex Sans"/>
              <a:sym typeface="IBM Plex Sans"/>
            </a:endParaRPr>
          </a:p>
        </p:txBody>
      </p:sp>
      <p:sp>
        <p:nvSpPr>
          <p:cNvPr id="417" name="Google Shape;417;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a:t>
            </a:r>
            <a:r>
              <a:rPr b="1" lang="en" sz="1200">
                <a:solidFill>
                  <a:schemeClr val="dk1"/>
                </a:solidFill>
                <a:latin typeface="Inter"/>
                <a:ea typeface="Inter"/>
                <a:cs typeface="Inter"/>
                <a:sym typeface="Inter"/>
              </a:rPr>
              <a:t>t</a:t>
            </a:r>
            <a:r>
              <a:rPr b="1" lang="en" sz="1200">
                <a:solidFill>
                  <a:schemeClr val="dk1"/>
                </a:solidFill>
                <a:latin typeface="Inter"/>
                <a:ea typeface="Inter"/>
                <a:cs typeface="Inter"/>
                <a:sym typeface="Inter"/>
              </a:rPr>
              <a:t>ions </a:t>
            </a:r>
            <a:endParaRPr b="1" i="0" sz="1200" u="none" cap="none" strike="noStrike">
              <a:solidFill>
                <a:schemeClr val="dk1"/>
              </a:solidFill>
              <a:latin typeface="Inter"/>
              <a:ea typeface="Inter"/>
              <a:cs typeface="Inter"/>
              <a:sym typeface="Inter"/>
            </a:endParaRPr>
          </a:p>
        </p:txBody>
      </p:sp>
      <p:sp>
        <p:nvSpPr>
          <p:cNvPr id="418" name="Google Shape;418;g2582016d458_0_12"/>
          <p:cNvSpPr txBox="1"/>
          <p:nvPr/>
        </p:nvSpPr>
        <p:spPr>
          <a:xfrm>
            <a:off x="4684050" y="1115568"/>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Data Indication: Clearly differentiate between data originating from the blockchain and data from other sources.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Address Contract Address Visibility: Ensure that contract addresses are prominently displayed within the platform, allowing users and auditors to easily verify and authenticate the contracts.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Enhance Oracle Data Transparency: Clearly disclose the sources of data obtained from oracles, including information about the oracle providers, methodologies used, and data validation mechanisms.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22" name="Shape 422"/>
        <p:cNvGrpSpPr/>
        <p:nvPr/>
      </p:nvGrpSpPr>
      <p:grpSpPr>
        <a:xfrm>
          <a:off x="0" y="0"/>
          <a:ext cx="0" cy="0"/>
          <a:chOff x="0" y="0"/>
          <a:chExt cx="0" cy="0"/>
        </a:xfrm>
      </p:grpSpPr>
      <p:pic>
        <p:nvPicPr>
          <p:cNvPr id="423" name="Google Shape;423;g25db78d7008_0_57"/>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424" name="Google Shape;424;g25db78d7008_0_57"/>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25" name="Google Shape;425;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 sz="2000">
                <a:solidFill>
                  <a:schemeClr val="lt1"/>
                </a:solidFill>
                <a:latin typeface="Inter"/>
                <a:ea typeface="Inter"/>
                <a:cs typeface="Inter"/>
                <a:sym typeface="Inter"/>
              </a:rPr>
              <a:t>TRANSPARENCY OF TRANSACTIONS</a:t>
            </a:r>
            <a:endParaRPr b="1" sz="2000">
              <a:solidFill>
                <a:schemeClr val="lt1"/>
              </a:solidFill>
              <a:latin typeface="Red Hat Display"/>
              <a:ea typeface="Red Hat Display"/>
              <a:cs typeface="Red Hat Display"/>
              <a:sym typeface="Red Hat Display"/>
            </a:endParaRPr>
          </a:p>
        </p:txBody>
      </p:sp>
      <p:sp>
        <p:nvSpPr>
          <p:cNvPr id="426" name="Google Shape;426;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Are irreversible actions clearly indicated?</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Are actions involving money or value clearly indicated?</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Are actions that could potentially lead to user identification clearly indicated?</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Are actions that generate new contracts in the user's name clearly indicated?</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Does the application clarify and confirm the new future state in advance?</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Is the data being used for a transaction shown in a human-readable format?</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Are suggested values for gas price clarified and how to overwrite the transaction?</a:t>
            </a:r>
            <a:endParaRPr sz="1000">
              <a:solidFill>
                <a:schemeClr val="lt1"/>
              </a:solidFill>
              <a:latin typeface="Poppins"/>
              <a:ea typeface="Poppins"/>
              <a:cs typeface="Poppins"/>
              <a:sym typeface="Poppins"/>
            </a:endParaRPr>
          </a:p>
          <a:p>
            <a:pPr indent="-292100" lvl="0" marL="457200" rtl="0" algn="l">
              <a:lnSpc>
                <a:spcPct val="150000"/>
              </a:lnSpc>
              <a:spcBef>
                <a:spcPts val="0"/>
              </a:spcBef>
              <a:spcAft>
                <a:spcPts val="0"/>
              </a:spcAft>
              <a:buClr>
                <a:schemeClr val="lt1"/>
              </a:buClr>
              <a:buSzPts val="1000"/>
              <a:buFont typeface="Poppins"/>
              <a:buChar char="●"/>
            </a:pPr>
            <a:r>
              <a:rPr lang="en" sz="1000">
                <a:solidFill>
                  <a:schemeClr val="lt1"/>
                </a:solidFill>
                <a:latin typeface="Poppins"/>
                <a:ea typeface="Poppins"/>
                <a:cs typeface="Poppins"/>
                <a:sym typeface="Poppins"/>
              </a:rPr>
              <a:t>Is transaction wait time managed effectively</a:t>
            </a:r>
            <a:endParaRPr sz="1000">
              <a:solidFill>
                <a:schemeClr val="lt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lt1"/>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32" name="Google Shape;432;g2582016d458_0_27"/>
          <p:cNvSpPr txBox="1"/>
          <p:nvPr/>
        </p:nvSpPr>
        <p:spPr>
          <a:xfrm>
            <a:off x="256032" y="1118942"/>
            <a:ext cx="43593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Curve fails to clearly indicate actions that could potentially lead to user identification. This lack of clarity raises significant concerns regarding user privacy and data protection.</a:t>
            </a:r>
            <a:endParaRPr sz="1000">
              <a:solidFill>
                <a:schemeClr val="dk2"/>
              </a:solidFill>
              <a:latin typeface="IBM Plex Sans"/>
              <a:ea typeface="IBM Plex Sans"/>
              <a:cs typeface="IBM Plex Sans"/>
              <a:sym typeface="IBM Plex Sans"/>
            </a:endParaRPr>
          </a:p>
        </p:txBody>
      </p:sp>
      <p:sp>
        <p:nvSpPr>
          <p:cNvPr id="433" name="Google Shape;433;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34" name="Google Shape;434;g2582016d458_0_27"/>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User Identification Disclosure: Clearly indicate any actions or processes that may result in user identification, ensuring users are informed about the potential risks and implications.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38" name="Shape 438"/>
        <p:cNvGrpSpPr/>
        <p:nvPr/>
      </p:nvGrpSpPr>
      <p:grpSpPr>
        <a:xfrm>
          <a:off x="0" y="0"/>
          <a:ext cx="0" cy="0"/>
          <a:chOff x="0" y="0"/>
          <a:chExt cx="0" cy="0"/>
        </a:xfrm>
      </p:grpSpPr>
      <p:sp>
        <p:nvSpPr>
          <p:cNvPr id="439" name="Google Shape;439;g25db78d7008_0_64"/>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40" name="Google Shape;440;g25db78d7008_0_64"/>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 sz="2400">
                <a:solidFill>
                  <a:schemeClr val="lt1"/>
                </a:solidFill>
                <a:latin typeface="Inter"/>
                <a:ea typeface="Inter"/>
                <a:cs typeface="Inter"/>
                <a:sym typeface="Inter"/>
              </a:rPr>
              <a:t>TRANSPARENCY OF CODE</a:t>
            </a:r>
            <a:endParaRPr b="1" sz="2000">
              <a:solidFill>
                <a:schemeClr val="lt1"/>
              </a:solidFill>
              <a:latin typeface="Red Hat Display"/>
              <a:ea typeface="Red Hat Display"/>
              <a:cs typeface="Red Hat Display"/>
              <a:sym typeface="Red Hat Display"/>
            </a:endParaRPr>
          </a:p>
        </p:txBody>
      </p:sp>
      <p:sp>
        <p:nvSpPr>
          <p:cNvPr id="441" name="Google Shape;441;g25db78d7008_0_64"/>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it clear which blockchain is being used?</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the addresses of the Smart Contracts used in read/write operations clarified?</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it clear which code is open source and where to find it?</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it clear where code is being run (local vs remote server)?</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the web3 provider / Blockchain node clarified?</a:t>
            </a:r>
            <a:endParaRPr sz="1000">
              <a:solidFill>
                <a:schemeClr val="lt1"/>
              </a:solidFill>
              <a:latin typeface="IBM Plex Sans"/>
              <a:ea typeface="IBM Plex Sans"/>
              <a:cs typeface="IBM Plex Sans"/>
              <a:sym typeface="IBM Plex Sans"/>
            </a:endParaRPr>
          </a:p>
        </p:txBody>
      </p:sp>
      <p:pic>
        <p:nvPicPr>
          <p:cNvPr id="442" name="Google Shape;442;g25db78d7008_0_64"/>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48" name="Google Shape;448;g258a794ab94_0_23"/>
          <p:cNvSpPr txBox="1"/>
          <p:nvPr/>
        </p:nvSpPr>
        <p:spPr>
          <a:xfrm>
            <a:off x="324750" y="954350"/>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Open-Source Code Clarity: It is not clear which code is open source and where to find it. This lack of transparency inhibits users from reviewing and validating the codebase, limiting their ability to assess security measures.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Code Execution Indication: The platform does not clearly indicate whether the code is being run locally on the user's device or on a remote server.</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make it clear which data originates from oracles or has been influenced by oracles. </a:t>
            </a:r>
            <a:endParaRPr sz="1000">
              <a:solidFill>
                <a:schemeClr val="dk2"/>
              </a:solidFill>
              <a:latin typeface="IBM Plex Sans"/>
              <a:ea typeface="IBM Plex Sans"/>
              <a:cs typeface="IBM Plex Sans"/>
              <a:sym typeface="IBM Plex Sans"/>
            </a:endParaRPr>
          </a:p>
        </p:txBody>
      </p:sp>
      <p:sp>
        <p:nvSpPr>
          <p:cNvPr id="449" name="Google Shape;449;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50" name="Google Shape;450;g258a794ab94_0_23"/>
          <p:cNvSpPr txBox="1"/>
          <p:nvPr/>
        </p:nvSpPr>
        <p:spPr>
          <a:xfrm>
            <a:off x="4684050" y="950976"/>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Open-Source Code Disclosure: Clearly indicate which code is open source and provide accessible references to the code repository. Code Execution Visibility: Clearly communicate whether the code is executed locally or on a remote server, addressing concerns related to data privacy, security, and external dependencies.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when data is sourced from or influenced by oracles. This transparency will empower users to differentiate between data from different sources.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54" name="Shape 454"/>
        <p:cNvGrpSpPr/>
        <p:nvPr/>
      </p:nvGrpSpPr>
      <p:grpSpPr>
        <a:xfrm>
          <a:off x="0" y="0"/>
          <a:ext cx="0" cy="0"/>
          <a:chOff x="0" y="0"/>
          <a:chExt cx="0" cy="0"/>
        </a:xfrm>
      </p:grpSpPr>
      <p:sp>
        <p:nvSpPr>
          <p:cNvPr id="455" name="Google Shape;455;g25db78d7008_0_81"/>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56" name="Google Shape;456;g25db78d7008_0_81"/>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000">
                <a:solidFill>
                  <a:schemeClr val="lt1"/>
                </a:solidFill>
                <a:latin typeface="Inter"/>
                <a:ea typeface="Inter"/>
                <a:cs typeface="Inter"/>
                <a:sym typeface="Inter"/>
              </a:rPr>
              <a:t>TRANSPARENCY OF SMART CONTRACT EVENTS</a:t>
            </a:r>
            <a:endParaRPr b="1" sz="2400">
              <a:solidFill>
                <a:schemeClr val="lt1"/>
              </a:solidFill>
              <a:latin typeface="Inter"/>
              <a:ea typeface="Inter"/>
              <a:cs typeface="Inter"/>
              <a:sym typeface="Inter"/>
            </a:endParaRPr>
          </a:p>
        </p:txBody>
      </p:sp>
      <p:sp>
        <p:nvSpPr>
          <p:cNvPr id="457" name="Google Shape;457;g25db78d7008_0_81"/>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all events, even those for developer purposes, clarified and made accessible to the end user? </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interrupting messages shown only for information relevant to the current user? </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Can users subscribe to, unsubscribe from, or temporarily mute certain events?</a:t>
            </a:r>
            <a:endParaRPr sz="1000">
              <a:solidFill>
                <a:schemeClr val="lt1"/>
              </a:solidFill>
              <a:latin typeface="IBM Plex Sans"/>
              <a:ea typeface="IBM Plex Sans"/>
              <a:cs typeface="IBM Plex Sans"/>
              <a:sym typeface="IBM Plex Sans"/>
            </a:endParaRPr>
          </a:p>
        </p:txBody>
      </p:sp>
      <p:pic>
        <p:nvPicPr>
          <p:cNvPr id="458" name="Google Shape;458;g25db78d7008_0_81"/>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g258a794ab94_0_5"/>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64" name="Google Shape;464;g258a794ab94_0_5"/>
          <p:cNvSpPr txBox="1"/>
          <p:nvPr/>
        </p:nvSpPr>
        <p:spPr>
          <a:xfrm>
            <a:off x="324750" y="954350"/>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clarify or make all events, including those for developer purposes, accessible to the end user. This lack of transparency hinders users' understanding of the platform's operations and limits their ability to fully engage with the available functionalities.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users with the ability to subscribe to, unsubscribe from, or temporarily mute certain events. This lack of functionality limits user control and personalization, hindering the platform's usability and customization options.</a:t>
            </a:r>
            <a:endParaRPr sz="1000">
              <a:solidFill>
                <a:schemeClr val="dk2"/>
              </a:solidFill>
              <a:latin typeface="IBM Plex Sans"/>
              <a:ea typeface="IBM Plex Sans"/>
              <a:cs typeface="IBM Plex Sans"/>
              <a:sym typeface="IBM Plex Sans"/>
            </a:endParaRPr>
          </a:p>
        </p:txBody>
      </p:sp>
      <p:sp>
        <p:nvSpPr>
          <p:cNvPr id="465" name="Google Shape;465;g258a794ab94_0_5"/>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66" name="Google Shape;466;g258a794ab94_0_5"/>
          <p:cNvSpPr txBox="1"/>
          <p:nvPr/>
        </p:nvSpPr>
        <p:spPr>
          <a:xfrm>
            <a:off x="4684050" y="950976"/>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and make accessible all events, including those for developer purposes, to the end user. Providing users with visibility and clarity about system events will enhance their understanding of the platform's operations and empower them to make informed decisions.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functionality that allows users to subscribe to, unsubscribe from, or temporarily mute certain events. This customization feature will enhance user control and personalization, allowing them to tailor their experience to their preferences and needs.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754c1b9e43_0_62"/>
          <p:cNvSpPr txBox="1"/>
          <p:nvPr>
            <p:ph type="title"/>
          </p:nvPr>
        </p:nvSpPr>
        <p:spPr>
          <a:xfrm>
            <a:off x="326950" y="258275"/>
            <a:ext cx="3252000" cy="276000"/>
          </a:xfrm>
          <a:prstGeom prst="rect">
            <a:avLst/>
          </a:prstGeom>
        </p:spPr>
        <p:txBody>
          <a:bodyPr anchorCtr="0" anchor="ctr" bIns="91425" lIns="91425" spcFirstLastPara="1" rIns="91425" wrap="square" tIns="91425">
            <a:normAutofit fontScale="90000"/>
          </a:bodyPr>
          <a:lstStyle/>
          <a:p>
            <a:pPr indent="0" lvl="0" marL="0" rtl="0" algn="l">
              <a:lnSpc>
                <a:spcPct val="80000"/>
              </a:lnSpc>
              <a:spcBef>
                <a:spcPts val="0"/>
              </a:spcBef>
              <a:spcAft>
                <a:spcPts val="0"/>
              </a:spcAft>
              <a:buClr>
                <a:schemeClr val="dk1"/>
              </a:buClr>
              <a:buSzPct val="110000"/>
              <a:buFont typeface="Arial"/>
              <a:buNone/>
            </a:pPr>
            <a:r>
              <a:rPr lang="en">
                <a:solidFill>
                  <a:srgbClr val="B78CF8"/>
                </a:solidFill>
              </a:rPr>
              <a:t>CURVE FINANCE</a:t>
            </a:r>
            <a:r>
              <a:rPr b="0" lang="en">
                <a:solidFill>
                  <a:srgbClr val="B78CF8"/>
                </a:solidFill>
              </a:rPr>
              <a:t> </a:t>
            </a:r>
            <a:endParaRPr/>
          </a:p>
        </p:txBody>
      </p:sp>
      <p:sp>
        <p:nvSpPr>
          <p:cNvPr id="178" name="Google Shape;178;g2754c1b9e43_0_62"/>
          <p:cNvSpPr txBox="1"/>
          <p:nvPr>
            <p:ph idx="2" type="title"/>
          </p:nvPr>
        </p:nvSpPr>
        <p:spPr>
          <a:xfrm>
            <a:off x="326950" y="374025"/>
            <a:ext cx="3252000" cy="276000"/>
          </a:xfrm>
          <a:prstGeom prst="rect">
            <a:avLst/>
          </a:prstGeom>
        </p:spPr>
        <p:txBody>
          <a:bodyPr anchorCtr="0" anchor="ctr" bIns="91425" lIns="91425" spcFirstLastPara="1" rIns="91425" wrap="square" tIns="91425">
            <a:normAutofit fontScale="90000"/>
          </a:bodyPr>
          <a:lstStyle/>
          <a:p>
            <a:pPr indent="0" lvl="0" marL="0" rtl="0" algn="l">
              <a:lnSpc>
                <a:spcPct val="80000"/>
              </a:lnSpc>
              <a:spcBef>
                <a:spcPts val="0"/>
              </a:spcBef>
              <a:spcAft>
                <a:spcPts val="0"/>
              </a:spcAft>
              <a:buClr>
                <a:schemeClr val="dk1"/>
              </a:buClr>
              <a:buSzPct val="110000"/>
              <a:buFont typeface="Arial"/>
              <a:buNone/>
            </a:pPr>
            <a:r>
              <a:rPr lang="en">
                <a:latin typeface="IBM Plex Sans"/>
                <a:ea typeface="IBM Plex Sans"/>
                <a:cs typeface="IBM Plex Sans"/>
                <a:sym typeface="IBM Plex Sans"/>
              </a:rPr>
              <a:t>UX AUDIT REPORT</a:t>
            </a:r>
            <a:endParaRPr/>
          </a:p>
        </p:txBody>
      </p:sp>
      <p:sp>
        <p:nvSpPr>
          <p:cNvPr id="179" name="Google Shape;179;g2754c1b9e43_0_62"/>
          <p:cNvSpPr txBox="1"/>
          <p:nvPr>
            <p:ph idx="3" type="ctrTitle"/>
          </p:nvPr>
        </p:nvSpPr>
        <p:spPr>
          <a:xfrm>
            <a:off x="326950" y="2653825"/>
            <a:ext cx="7602000" cy="2009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70" name="Shape 470"/>
        <p:cNvGrpSpPr/>
        <p:nvPr/>
      </p:nvGrpSpPr>
      <p:grpSpPr>
        <a:xfrm>
          <a:off x="0" y="0"/>
          <a:ext cx="0" cy="0"/>
          <a:chOff x="0" y="0"/>
          <a:chExt cx="0" cy="0"/>
        </a:xfrm>
      </p:grpSpPr>
      <p:sp>
        <p:nvSpPr>
          <p:cNvPr id="471" name="Google Shape;471;g25db78d7008_0_88"/>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72" name="Google Shape;472;g25db78d7008_0_88"/>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TRANSPARENCY AND ACCESSIBILITY OF USER’S INTERACTION HISTORY</a:t>
            </a:r>
            <a:endParaRPr b="1" sz="2000">
              <a:solidFill>
                <a:schemeClr val="lt1"/>
              </a:solidFill>
              <a:latin typeface="Inter"/>
              <a:ea typeface="Inter"/>
              <a:cs typeface="Inter"/>
              <a:sym typeface="Inter"/>
            </a:endParaRPr>
          </a:p>
        </p:txBody>
      </p:sp>
      <p:sp>
        <p:nvSpPr>
          <p:cNvPr id="473" name="Google Shape;473;g25db78d7008_0_88"/>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Does the application provide a history of all transactions from a given address?</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Is it clear where the history is stored (local or server)?</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tools provided to navigate, search, export, and delete the history cache?</a:t>
            </a:r>
            <a:endParaRPr sz="1000">
              <a:solidFill>
                <a:schemeClr val="lt1"/>
              </a:solidFill>
              <a:latin typeface="IBM Plex Sans"/>
              <a:ea typeface="IBM Plex Sans"/>
              <a:cs typeface="IBM Plex Sans"/>
              <a:sym typeface="IBM Plex Sans"/>
            </a:endParaRPr>
          </a:p>
        </p:txBody>
      </p:sp>
      <p:pic>
        <p:nvPicPr>
          <p:cNvPr id="474" name="Google Shape;474;g25db78d7008_0_88"/>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g2582016d458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480" name="Google Shape;480;g2582016d458_0_42"/>
          <p:cNvSpPr txBox="1"/>
          <p:nvPr/>
        </p:nvSpPr>
        <p:spPr>
          <a:xfrm>
            <a:off x="256032" y="1118942"/>
            <a:ext cx="4359300" cy="1954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This absence of transaction history significantly limits the user's ability to track and review their past activities, hindering transparency and user engagement.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Moreover, Curve does not provide users with the necessary tools to navigate, search, export, or delete the history cache. This lack of functionality restricts users from efficiently managing and leveraging their transaction history, impacting usability and user control</a:t>
            </a:r>
            <a:r>
              <a:rPr lang="en" sz="1000">
                <a:solidFill>
                  <a:schemeClr val="dk2"/>
                </a:solidFill>
                <a:highlight>
                  <a:srgbClr val="F7F7F8"/>
                </a:highlight>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p:txBody>
      </p:sp>
      <p:sp>
        <p:nvSpPr>
          <p:cNvPr id="481" name="Google Shape;481;g2582016d458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82" name="Google Shape;482;g2582016d458_0_42"/>
          <p:cNvSpPr txBox="1"/>
          <p:nvPr/>
        </p:nvSpPr>
        <p:spPr>
          <a:xfrm>
            <a:off x="4615332" y="1115568"/>
            <a:ext cx="4359300" cy="1954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dedicated section that provides users with a clear and complete transaction history for a given address. This feature will empower users to review and analyze their past activities, fostering transparency and accountability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Robust History Management Tools: Introduce user-friendly tools to navigate, search, export, and delete the history cache. These features will enable users to efficiently access and manipulate their transaction data, enhancing usability and user control.</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86" name="Shape 486"/>
        <p:cNvGrpSpPr/>
        <p:nvPr/>
      </p:nvGrpSpPr>
      <p:grpSpPr>
        <a:xfrm>
          <a:off x="0" y="0"/>
          <a:ext cx="0" cy="0"/>
          <a:chOff x="0" y="0"/>
          <a:chExt cx="0" cy="0"/>
        </a:xfrm>
      </p:grpSpPr>
      <p:sp>
        <p:nvSpPr>
          <p:cNvPr id="487" name="Google Shape;487;g25db78d7008_0_95"/>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488" name="Google Shape;488;g25db78d7008_0_95"/>
          <p:cNvSpPr txBox="1"/>
          <p:nvPr/>
        </p:nvSpPr>
        <p:spPr>
          <a:xfrm>
            <a:off x="364875" y="3173800"/>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TIME/WAIT MANAGEMENT</a:t>
            </a:r>
            <a:endParaRPr b="1" sz="2000">
              <a:solidFill>
                <a:schemeClr val="lt1"/>
              </a:solidFill>
              <a:latin typeface="Inter"/>
              <a:ea typeface="Inter"/>
              <a:cs typeface="Inter"/>
              <a:sym typeface="Inter"/>
            </a:endParaRPr>
          </a:p>
        </p:txBody>
      </p:sp>
      <p:sp>
        <p:nvSpPr>
          <p:cNvPr id="489" name="Google Shape;489;g25db78d7008_0_95"/>
          <p:cNvSpPr txBox="1"/>
          <p:nvPr/>
        </p:nvSpPr>
        <p:spPr>
          <a:xfrm>
            <a:off x="364875" y="4012000"/>
            <a:ext cx="6486900" cy="6081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Does the application clarify blockchain specific times and manage user’s wait in various phases?</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liveness indicators shown during waiting time?</a:t>
            </a:r>
            <a:endParaRPr sz="1000">
              <a:solidFill>
                <a:schemeClr val="lt1"/>
              </a:solidFill>
              <a:latin typeface="IBM Plex Sans"/>
              <a:ea typeface="IBM Plex Sans"/>
              <a:cs typeface="IBM Plex Sans"/>
              <a:sym typeface="IBM Plex Sans"/>
            </a:endParaRPr>
          </a:p>
        </p:txBody>
      </p:sp>
      <p:pic>
        <p:nvPicPr>
          <p:cNvPr id="490" name="Google Shape;490;g25db78d7008_0_95"/>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4" name="Shape 494"/>
        <p:cNvGrpSpPr/>
        <p:nvPr/>
      </p:nvGrpSpPr>
      <p:grpSpPr>
        <a:xfrm>
          <a:off x="0" y="0"/>
          <a:ext cx="0" cy="0"/>
          <a:chOff x="0" y="0"/>
          <a:chExt cx="0" cy="0"/>
        </a:xfrm>
      </p:grpSpPr>
      <p:sp>
        <p:nvSpPr>
          <p:cNvPr id="495" name="Google Shape;495;g2582016d458_0_56"/>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496" name="Google Shape;496;g2582016d458_0_56"/>
          <p:cNvSpPr txBox="1"/>
          <p:nvPr/>
        </p:nvSpPr>
        <p:spPr>
          <a:xfrm>
            <a:off x="256032" y="1118942"/>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fails to adequately clarify blockchain-specific times and manage user's wait in various phases. This lack of clarity and management significantly impacts the user experience, causing frustration and confusion.</a:t>
            </a:r>
            <a:endParaRPr sz="1000">
              <a:solidFill>
                <a:schemeClr val="dk2"/>
              </a:solidFill>
              <a:latin typeface="IBM Plex Sans"/>
              <a:ea typeface="IBM Plex Sans"/>
              <a:cs typeface="IBM Plex Sans"/>
              <a:sym typeface="IBM Plex Sans"/>
            </a:endParaRPr>
          </a:p>
        </p:txBody>
      </p:sp>
      <p:sp>
        <p:nvSpPr>
          <p:cNvPr id="497" name="Google Shape;497;g2582016d458_0_56"/>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98" name="Google Shape;498;g2582016d458_0_56"/>
          <p:cNvSpPr txBox="1"/>
          <p:nvPr/>
        </p:nvSpPr>
        <p:spPr>
          <a:xfrm>
            <a:off x="4615332" y="1115568"/>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mechanisms to manage user's wait in various phases. This can include providing progress indicators, status updates, or interactive elements that keep users engaged and informed during waiting times.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02" name="Shape 502"/>
        <p:cNvGrpSpPr/>
        <p:nvPr/>
      </p:nvGrpSpPr>
      <p:grpSpPr>
        <a:xfrm>
          <a:off x="0" y="0"/>
          <a:ext cx="0" cy="0"/>
          <a:chOff x="0" y="0"/>
          <a:chExt cx="0" cy="0"/>
        </a:xfrm>
      </p:grpSpPr>
      <p:sp>
        <p:nvSpPr>
          <p:cNvPr id="503" name="Google Shape;503;g25db78d7008_0_102"/>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504" name="Google Shape;504;g25db78d7008_0_102"/>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HUMAN READABLE HASHES FORMAT </a:t>
            </a:r>
            <a:endParaRPr b="1" sz="2000">
              <a:solidFill>
                <a:schemeClr val="lt1"/>
              </a:solidFill>
              <a:latin typeface="Inter"/>
              <a:ea typeface="Inter"/>
              <a:cs typeface="Inter"/>
              <a:sym typeface="Inter"/>
            </a:endParaRPr>
          </a:p>
        </p:txBody>
      </p:sp>
      <p:sp>
        <p:nvSpPr>
          <p:cNvPr id="505" name="Google Shape;505;g25db78d7008_0_102"/>
          <p:cNvSpPr txBox="1"/>
          <p:nvPr/>
        </p:nvSpPr>
        <p:spPr>
          <a:xfrm>
            <a:off x="364875" y="3625625"/>
            <a:ext cx="6486900" cy="11160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compact versions of the hashes shown but always showing the initial and end parts?</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users allowed to expand the full address/hash?</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Can users easily copy it?</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a custom human readable name or text associated with the addresses and hashes?</a:t>
            </a:r>
            <a:endParaRPr sz="1000">
              <a:solidFill>
                <a:schemeClr val="lt1"/>
              </a:solidFill>
              <a:latin typeface="IBM Plex Sans"/>
              <a:ea typeface="IBM Plex Sans"/>
              <a:cs typeface="IBM Plex Sans"/>
              <a:sym typeface="IBM Plex Sans"/>
            </a:endParaRPr>
          </a:p>
        </p:txBody>
      </p:sp>
      <p:pic>
        <p:nvPicPr>
          <p:cNvPr id="506" name="Google Shape;506;g25db78d7008_0_102"/>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g2582016d458_0_7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 </a:t>
            </a:r>
            <a:r>
              <a:rPr b="1" lang="en" sz="1200">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512" name="Google Shape;512;g2582016d458_0_70"/>
          <p:cNvSpPr txBox="1"/>
          <p:nvPr/>
        </p:nvSpPr>
        <p:spPr>
          <a:xfrm>
            <a:off x="256032" y="1118942"/>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fails to provide users with the ability to expand the full address/hash. This limitation inhibits users from accessing and reviewing complete details.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Furthermore, the platform does not associate a custom human-readable name or text with addresses and hashes. This omission prevents users from easily identifying and recalling specific addresses or hashes, making it difficult to establish meaningful associations and creating potential usability challenges.</a:t>
            </a:r>
            <a:endParaRPr sz="1000">
              <a:solidFill>
                <a:schemeClr val="dk2"/>
              </a:solidFill>
              <a:latin typeface="IBM Plex Sans"/>
              <a:ea typeface="IBM Plex Sans"/>
              <a:cs typeface="IBM Plex Sans"/>
              <a:sym typeface="IBM Plex Sans"/>
            </a:endParaRPr>
          </a:p>
        </p:txBody>
      </p:sp>
      <p:sp>
        <p:nvSpPr>
          <p:cNvPr id="513" name="Google Shape;513;g2582016d458_0_7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514" name="Google Shape;514;g2582016d458_0_70"/>
          <p:cNvSpPr txBox="1"/>
          <p:nvPr/>
        </p:nvSpPr>
        <p:spPr>
          <a:xfrm>
            <a:off x="4615332" y="1115568"/>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Expandable Address/Hash Display: Allow users to expand the full address/hash to view and copy the complete details. This feature will empower users to access the necessary information and ensure accuracy in their interactions.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Custom Human-Readable Labels: Provide users with the ability to assign custom human-readable names or labels to addresses and hashes. This functionality will allow users to associate meaningful identifiers with specific entities, improving recognition and recall.</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8" name="Shape 518"/>
        <p:cNvGrpSpPr/>
        <p:nvPr/>
      </p:nvGrpSpPr>
      <p:grpSpPr>
        <a:xfrm>
          <a:off x="0" y="0"/>
          <a:ext cx="0" cy="0"/>
          <a:chOff x="0" y="0"/>
          <a:chExt cx="0" cy="0"/>
        </a:xfrm>
      </p:grpSpPr>
      <p:pic>
        <p:nvPicPr>
          <p:cNvPr id="519" name="Google Shape;519;g2582016d458_0_79"/>
          <p:cNvPicPr preferRelativeResize="0"/>
          <p:nvPr/>
        </p:nvPicPr>
        <p:blipFill>
          <a:blip r:embed="rId3">
            <a:alphaModFix/>
          </a:blip>
          <a:stretch>
            <a:fillRect/>
          </a:stretch>
        </p:blipFill>
        <p:spPr>
          <a:xfrm>
            <a:off x="256032" y="129125"/>
            <a:ext cx="5294592" cy="4472474"/>
          </a:xfrm>
          <a:prstGeom prst="rect">
            <a:avLst/>
          </a:prstGeom>
          <a:noFill/>
          <a:ln>
            <a:noFill/>
          </a:ln>
        </p:spPr>
      </p:pic>
      <p:sp>
        <p:nvSpPr>
          <p:cNvPr id="520" name="Google Shape;520;g2582016d458_0_79"/>
          <p:cNvSpPr txBox="1"/>
          <p:nvPr/>
        </p:nvSpPr>
        <p:spPr>
          <a:xfrm>
            <a:off x="5587425" y="4262888"/>
            <a:ext cx="2751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1500"/>
              </a:spcAft>
              <a:buNone/>
            </a:pPr>
            <a:r>
              <a:rPr i="1" lang="en" sz="1000">
                <a:solidFill>
                  <a:schemeClr val="dk2"/>
                </a:solidFill>
                <a:latin typeface="IBM Plex Sans"/>
                <a:ea typeface="IBM Plex Sans"/>
                <a:cs typeface="IBM Plex Sans"/>
                <a:sym typeface="IBM Plex Sans"/>
              </a:rPr>
              <a:t>Users can not </a:t>
            </a:r>
            <a:r>
              <a:rPr i="1" lang="en" sz="1000">
                <a:solidFill>
                  <a:schemeClr val="dk2"/>
                </a:solidFill>
                <a:latin typeface="IBM Plex Sans"/>
                <a:ea typeface="IBM Plex Sans"/>
                <a:cs typeface="IBM Plex Sans"/>
                <a:sym typeface="IBM Plex Sans"/>
              </a:rPr>
              <a:t>expand the full address/hash. </a:t>
            </a:r>
            <a:endParaRPr i="1" sz="1000">
              <a:solidFill>
                <a:schemeClr val="dk2"/>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24" name="Shape 524"/>
        <p:cNvGrpSpPr/>
        <p:nvPr/>
      </p:nvGrpSpPr>
      <p:grpSpPr>
        <a:xfrm>
          <a:off x="0" y="0"/>
          <a:ext cx="0" cy="0"/>
          <a:chOff x="0" y="0"/>
          <a:chExt cx="0" cy="0"/>
        </a:xfrm>
      </p:grpSpPr>
      <p:sp>
        <p:nvSpPr>
          <p:cNvPr id="525" name="Google Shape;525;g25db78d7008_0_109"/>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526" name="Google Shape;526;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PERMANENT NEWBIE MODE</a:t>
            </a:r>
            <a:endParaRPr b="1" sz="2000">
              <a:solidFill>
                <a:schemeClr val="lt1"/>
              </a:solidFill>
              <a:latin typeface="Inter"/>
              <a:ea typeface="Inter"/>
              <a:cs typeface="Inter"/>
              <a:sym typeface="Inter"/>
            </a:endParaRPr>
          </a:p>
        </p:txBody>
      </p:sp>
      <p:sp>
        <p:nvSpPr>
          <p:cNvPr id="527" name="Google Shape;527;g25db78d7008_0_109"/>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educational information woven into normal interaction?</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there 2 or more levels of educational content: Blockchain basics and Dapp specific lingo?</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sz="1000">
              <a:solidFill>
                <a:schemeClr val="lt1"/>
              </a:solidFill>
              <a:latin typeface="IBM Plex Sans"/>
              <a:ea typeface="IBM Plex Sans"/>
              <a:cs typeface="IBM Plex Sans"/>
              <a:sym typeface="IBM Plex Sans"/>
            </a:endParaRPr>
          </a:p>
        </p:txBody>
      </p:sp>
      <p:pic>
        <p:nvPicPr>
          <p:cNvPr id="528" name="Google Shape;528;g25db78d7008_0_109"/>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sp>
        <p:nvSpPr>
          <p:cNvPr id="533" name="Google Shape;533;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a:t>
            </a:r>
            <a:r>
              <a:rPr b="1" lang="en" sz="1200">
                <a:solidFill>
                  <a:srgbClr val="F1C232"/>
                </a:solidFill>
                <a:latin typeface="Inter"/>
                <a:ea typeface="Inter"/>
                <a:cs typeface="Inter"/>
                <a:sym typeface="Inter"/>
              </a:rPr>
              <a:t> (MEDIUM)</a:t>
            </a:r>
            <a:endParaRPr b="1" i="0" sz="1200" u="none" cap="none" strike="noStrike">
              <a:solidFill>
                <a:srgbClr val="F1C232"/>
              </a:solidFill>
              <a:latin typeface="Inter"/>
              <a:ea typeface="Inter"/>
              <a:cs typeface="Inter"/>
              <a:sym typeface="Inter"/>
            </a:endParaRPr>
          </a:p>
        </p:txBody>
      </p:sp>
      <p:sp>
        <p:nvSpPr>
          <p:cNvPr id="534" name="Google Shape;534;g2582016d458_0_93"/>
          <p:cNvSpPr txBox="1"/>
          <p:nvPr/>
        </p:nvSpPr>
        <p:spPr>
          <a:xfrm>
            <a:off x="256032" y="1118942"/>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Curve fails to effectively weave educational information into normal interactions.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Furthermore, the platform does not provide two or more levels of educational content, covering both blockchain basics and Dapp-specific terminology. This absence of comprehensive educational resources limits users' ability to grasp essential concepts and terminology.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Moreover, the platform does not minimize the amount of new things and concepts that users need to learn, nor does it progressively increase the complexity of educational content, making it challenging for users to grasp unfamiliar concepts.</a:t>
            </a:r>
            <a:endParaRPr sz="1000">
              <a:solidFill>
                <a:schemeClr val="dk2"/>
              </a:solidFill>
              <a:latin typeface="IBM Plex Sans"/>
              <a:ea typeface="IBM Plex Sans"/>
              <a:cs typeface="IBM Plex Sans"/>
              <a:sym typeface="IBM Plex Sans"/>
            </a:endParaRPr>
          </a:p>
        </p:txBody>
      </p:sp>
      <p:sp>
        <p:nvSpPr>
          <p:cNvPr id="535" name="Google Shape;535;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536" name="Google Shape;536;g2582016d458_0_93"/>
          <p:cNvSpPr txBox="1"/>
          <p:nvPr/>
        </p:nvSpPr>
        <p:spPr>
          <a:xfrm>
            <a:off x="4615332" y="1115568"/>
            <a:ext cx="4359300" cy="3070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Integrated Educational Content: Integrate educational information seamlessly into normal interactions, providing users with relevant explanations, tooltips, or guided tutorials that enhance their understanding of the platform's features and processes.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Multi-Level Educational Resources: Develop two or more levels of educational content, including blockchain basics and Dapp-specific lingo, to cater to users with varying levels of familiarity. These resources should cover essential concepts, terminologies, and best practices to empower users to make informed decisions.</a:t>
            </a:r>
            <a:r>
              <a:rPr lang="en" sz="1000">
                <a:solidFill>
                  <a:schemeClr val="dk2"/>
                </a:solidFill>
                <a:highlight>
                  <a:srgbClr val="F7F7F8"/>
                </a:highlight>
                <a:latin typeface="IBM Plex Sans"/>
                <a:ea typeface="IBM Plex Sans"/>
                <a:cs typeface="IBM Plex Sans"/>
                <a:sym typeface="IBM Plex Sans"/>
              </a:rPr>
              <a:t>.</a:t>
            </a:r>
            <a:endParaRPr sz="1000">
              <a:solidFill>
                <a:schemeClr val="dk2"/>
              </a:solidFill>
              <a:highlight>
                <a:srgbClr val="F7F7F8"/>
              </a:highlight>
              <a:latin typeface="IBM Plex Sans"/>
              <a:ea typeface="IBM Plex Sans"/>
              <a:cs typeface="IBM Plex Sans"/>
              <a:sym typeface="IBM Plex Sans"/>
            </a:endParaRPr>
          </a:p>
          <a:p>
            <a:pPr indent="0" lvl="0" marL="0" rtl="0" algn="l">
              <a:lnSpc>
                <a:spcPct val="150000"/>
              </a:lnSpc>
              <a:spcBef>
                <a:spcPts val="1500"/>
              </a:spcBef>
              <a:spcAft>
                <a:spcPts val="1500"/>
              </a:spcAft>
              <a:buNone/>
            </a:pPr>
            <a:r>
              <a:t/>
            </a:r>
            <a:endParaRPr sz="1000">
              <a:solidFill>
                <a:srgbClr val="052B53"/>
              </a:solidFill>
              <a:latin typeface="IBM Plex Sans"/>
              <a:ea typeface="IBM Plex Sans"/>
              <a:cs typeface="IBM Plex Sans"/>
              <a:sym typeface="IBM Plex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40" name="Shape 540"/>
        <p:cNvGrpSpPr/>
        <p:nvPr/>
      </p:nvGrpSpPr>
      <p:grpSpPr>
        <a:xfrm>
          <a:off x="0" y="0"/>
          <a:ext cx="0" cy="0"/>
          <a:chOff x="0" y="0"/>
          <a:chExt cx="0" cy="0"/>
        </a:xfrm>
      </p:grpSpPr>
      <p:sp>
        <p:nvSpPr>
          <p:cNvPr id="541" name="Google Shape;541;g25db78d7008_0_11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sp>
        <p:nvSpPr>
          <p:cNvPr id="542" name="Google Shape;542;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GAS PRICE AND TRANSACTION REVERSAL </a:t>
            </a:r>
            <a:endParaRPr b="1" sz="2000">
              <a:solidFill>
                <a:schemeClr val="lt1"/>
              </a:solidFill>
              <a:latin typeface="Inter"/>
              <a:ea typeface="Inter"/>
              <a:cs typeface="Inter"/>
              <a:sym typeface="Inter"/>
            </a:endParaRPr>
          </a:p>
        </p:txBody>
      </p:sp>
      <p:sp>
        <p:nvSpPr>
          <p:cNvPr id="543" name="Google Shape;543;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what Gas and Gas price clarified?</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gas prices ranges suggested and time approximations for the upper and lower bounds clarified?</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transaction reversals allowed?</a:t>
            </a:r>
            <a:endParaRPr sz="1000">
              <a:solidFill>
                <a:schemeClr val="lt1"/>
              </a:solidFill>
              <a:latin typeface="IBM Plex Sans"/>
              <a:ea typeface="IBM Plex Sans"/>
              <a:cs typeface="IBM Plex Sans"/>
              <a:sym typeface="IBM Plex Sans"/>
            </a:endParaRPr>
          </a:p>
        </p:txBody>
      </p:sp>
      <p:pic>
        <p:nvPicPr>
          <p:cNvPr id="544" name="Google Shape;544;g25db78d7008_0_116"/>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185" name="Google Shape;185;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In this comprehensive UX audit, we conducted an expert review of  Curve Finance user experience based on Web3 usability guidelines and expert review checkpoints. The aim was to assess the platform's alignment with industry best practices, ensuring a seamless and user-centric experience for all users interacting with Web3 technologies.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Issue</a:t>
            </a:r>
            <a:r>
              <a:rPr b="1" lang="en" sz="1200">
                <a:solidFill>
                  <a:srgbClr val="FC7753"/>
                </a:solidFill>
                <a:latin typeface="Inter"/>
                <a:ea typeface="Inter"/>
                <a:cs typeface="Inter"/>
                <a:sym typeface="Inter"/>
              </a:rPr>
              <a:t> (</a:t>
            </a:r>
            <a:r>
              <a:rPr b="1" lang="en" sz="1200">
                <a:solidFill>
                  <a:srgbClr val="FC7753"/>
                </a:solidFill>
                <a:latin typeface="Inter"/>
                <a:ea typeface="Inter"/>
                <a:cs typeface="Inter"/>
                <a:sym typeface="Inter"/>
              </a:rPr>
              <a:t>SERIOUS</a:t>
            </a:r>
            <a:r>
              <a:rPr b="1" lang="en" sz="1200">
                <a:solidFill>
                  <a:srgbClr val="FC7753"/>
                </a:solidFill>
                <a:latin typeface="Inter"/>
                <a:ea typeface="Inter"/>
                <a:cs typeface="Inter"/>
                <a:sym typeface="Inter"/>
              </a:rPr>
              <a:t>)</a:t>
            </a:r>
            <a:endParaRPr b="1" i="0" sz="1200" u="none" cap="none" strike="noStrike">
              <a:solidFill>
                <a:srgbClr val="FC7753"/>
              </a:solidFill>
              <a:latin typeface="Inter"/>
              <a:ea typeface="Inter"/>
              <a:cs typeface="Inter"/>
              <a:sym typeface="Inter"/>
            </a:endParaRPr>
          </a:p>
        </p:txBody>
      </p:sp>
      <p:sp>
        <p:nvSpPr>
          <p:cNvPr id="550" name="Google Shape;550;g258a794ab94_0_40"/>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Gas Price Ranges and Time Approximations: The platform does not suggest gas price ranges or provide time approximations for the upper and lower bounds. This absence of information makes it challenging for users to estimate transaction costs and plan their interactions accordingly. Clear suggestions and time approximations would help users make informed decisions based on factors like network congestion and gas fees.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Transaction Reversals: The platform does not allow for transaction reversals. This limitation can be problematic if users make unintended or erroneous transactions.</a:t>
            </a:r>
            <a:endParaRPr sz="1000">
              <a:solidFill>
                <a:schemeClr val="dk2"/>
              </a:solidFill>
              <a:latin typeface="IBM Plex Sans"/>
              <a:ea typeface="IBM Plex Sans"/>
              <a:cs typeface="IBM Plex Sans"/>
              <a:sym typeface="IBM Plex Sans"/>
            </a:endParaRPr>
          </a:p>
        </p:txBody>
      </p:sp>
      <p:sp>
        <p:nvSpPr>
          <p:cNvPr id="551" name="Google Shape;551;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1200">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552" name="Google Shape;552;g258a794ab94_0_40"/>
          <p:cNvSpPr txBox="1"/>
          <p:nvPr/>
        </p:nvSpPr>
        <p:spPr>
          <a:xfrm>
            <a:off x="4615332" y="1115568"/>
            <a:ext cx="43593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Gas Price Ranges and Time Estimates: Suggest gas price ranges and provide time approximations for the upper and lower bounds. This information will assist users in estimating transaction costs and better planning their interactions based on network conditions and gas fees.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Transaction Reversal Mechanism: Introduce a mechanism for transaction reversals, allowing users to undo unintended or erroneous transactions. This feature will enhance user control, reduce anxiety, and provide a safety net for potential mistakes.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56" name="Shape 556"/>
        <p:cNvGrpSpPr/>
        <p:nvPr/>
      </p:nvGrpSpPr>
      <p:grpSpPr>
        <a:xfrm>
          <a:off x="0" y="0"/>
          <a:ext cx="0" cy="0"/>
          <a:chOff x="0" y="0"/>
          <a:chExt cx="0" cy="0"/>
        </a:xfrm>
      </p:grpSpPr>
      <p:sp>
        <p:nvSpPr>
          <p:cNvPr id="557" name="Google Shape;557;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600">
                <a:solidFill>
                  <a:schemeClr val="lt1"/>
                </a:solidFill>
                <a:latin typeface="Inter"/>
                <a:ea typeface="Inter"/>
                <a:cs typeface="Inter"/>
                <a:sym typeface="Inter"/>
              </a:rPr>
              <a:t>USABILITY SCORE</a:t>
            </a:r>
            <a:endParaRPr b="1" sz="3600">
              <a:solidFill>
                <a:srgbClr val="FFFFFF"/>
              </a:solidFill>
              <a:latin typeface="Inter"/>
              <a:ea typeface="Inter"/>
              <a:cs typeface="Inter"/>
              <a:sym typeface="Inter"/>
            </a:endParaRPr>
          </a:p>
        </p:txBody>
      </p:sp>
      <p:sp>
        <p:nvSpPr>
          <p:cNvPr id="558" name="Google Shape;558;g25db78d7008_0_131"/>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559" name="Google Shape;559;g25db78d7008_0_131"/>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63" name="Shape 563"/>
        <p:cNvGrpSpPr/>
        <p:nvPr/>
      </p:nvGrpSpPr>
      <p:grpSpPr>
        <a:xfrm>
          <a:off x="0" y="0"/>
          <a:ext cx="0" cy="0"/>
          <a:chOff x="0" y="0"/>
          <a:chExt cx="0" cy="0"/>
        </a:xfrm>
      </p:grpSpPr>
      <p:sp>
        <p:nvSpPr>
          <p:cNvPr id="564" name="Google Shape;564;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Red Hat Display"/>
                <a:ea typeface="Red Hat Display"/>
                <a:cs typeface="Red Hat Display"/>
                <a:sym typeface="Red Hat Display"/>
              </a:rPr>
              <a:t>USABILITY SCORE</a:t>
            </a:r>
            <a:endParaRPr b="1" sz="2400">
              <a:solidFill>
                <a:schemeClr val="lt1"/>
              </a:solidFill>
              <a:latin typeface="Red Hat Display"/>
              <a:ea typeface="Red Hat Display"/>
              <a:cs typeface="Red Hat Display"/>
              <a:sym typeface="Red Hat Display"/>
            </a:endParaRPr>
          </a:p>
        </p:txBody>
      </p:sp>
      <p:sp>
        <p:nvSpPr>
          <p:cNvPr id="565" name="Google Shape;565;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1500"/>
              </a:spcBef>
              <a:spcAft>
                <a:spcPts val="0"/>
              </a:spcAft>
              <a:buNone/>
            </a:pPr>
            <a:r>
              <a:rPr lang="en" sz="1000">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sz="1000">
              <a:solidFill>
                <a:schemeClr val="lt1"/>
              </a:solidFill>
              <a:latin typeface="IBM Plex Sans"/>
              <a:ea typeface="IBM Plex Sans"/>
              <a:cs typeface="IBM Plex Sans"/>
              <a:sym typeface="IBM Plex Sans"/>
            </a:endParaRPr>
          </a:p>
        </p:txBody>
      </p:sp>
      <p:sp>
        <p:nvSpPr>
          <p:cNvPr id="566" name="Google Shape;566;g25846ef974c_0_4"/>
          <p:cNvSpPr txBox="1"/>
          <p:nvPr/>
        </p:nvSpPr>
        <p:spPr>
          <a:xfrm>
            <a:off x="246888" y="273898"/>
            <a:ext cx="8520600" cy="17700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4800">
                <a:solidFill>
                  <a:schemeClr val="lt1"/>
                </a:solidFill>
                <a:latin typeface="Inter"/>
                <a:ea typeface="Inter"/>
                <a:cs typeface="Inter"/>
                <a:sym typeface="Inter"/>
              </a:rPr>
              <a:t>141</a:t>
            </a:r>
            <a:r>
              <a:rPr b="1" lang="en" sz="2400">
                <a:solidFill>
                  <a:srgbClr val="D9D9D9"/>
                </a:solidFill>
                <a:latin typeface="Inter"/>
                <a:ea typeface="Inter"/>
                <a:cs typeface="Inter"/>
                <a:sym typeface="Inter"/>
              </a:rPr>
              <a:t>/218</a:t>
            </a:r>
            <a:endParaRPr b="1" sz="2400">
              <a:solidFill>
                <a:srgbClr val="D9D9D9"/>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800">
                <a:solidFill>
                  <a:schemeClr val="lt1"/>
                </a:solidFill>
                <a:latin typeface="Inter"/>
                <a:ea typeface="Inter"/>
                <a:cs typeface="Inter"/>
                <a:sym typeface="Inter"/>
              </a:rPr>
              <a:t>MODERATE</a:t>
            </a:r>
            <a:endParaRPr b="1" sz="1800">
              <a:solidFill>
                <a:schemeClr val="lt1"/>
              </a:solidFill>
              <a:latin typeface="Inter"/>
              <a:ea typeface="Inter"/>
              <a:cs typeface="Inter"/>
              <a:sym typeface="Inter"/>
            </a:endParaRPr>
          </a:p>
          <a:p>
            <a:pPr indent="0" lvl="0" marL="0" rtl="0" algn="l">
              <a:lnSpc>
                <a:spcPct val="150000"/>
              </a:lnSpc>
              <a:spcBef>
                <a:spcPts val="0"/>
              </a:spcBef>
              <a:spcAft>
                <a:spcPts val="0"/>
              </a:spcAft>
              <a:buClr>
                <a:schemeClr val="dk1"/>
              </a:buClr>
              <a:buSzPts val="1100"/>
              <a:buFont typeface="Arial"/>
              <a:buNone/>
            </a:pPr>
            <a:r>
              <a:t/>
            </a:r>
            <a:endParaRPr b="1" sz="1800">
              <a:solidFill>
                <a:schemeClr val="lt1"/>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Users should be able to use this site or system and complete most important tasks, however the user experience could be significantly improved.</a:t>
            </a:r>
            <a:endParaRPr sz="1000">
              <a:solidFill>
                <a:schemeClr val="lt1"/>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70" name="Shape 570"/>
        <p:cNvGrpSpPr/>
        <p:nvPr/>
      </p:nvGrpSpPr>
      <p:grpSpPr>
        <a:xfrm>
          <a:off x="0" y="0"/>
          <a:ext cx="0" cy="0"/>
          <a:chOff x="0" y="0"/>
          <a:chExt cx="0" cy="0"/>
        </a:xfrm>
      </p:grpSpPr>
      <p:sp>
        <p:nvSpPr>
          <p:cNvPr id="571" name="Google Shape;571;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600">
                <a:solidFill>
                  <a:schemeClr val="lt1"/>
                </a:solidFill>
                <a:latin typeface="Inter"/>
                <a:ea typeface="Inter"/>
                <a:cs typeface="Inter"/>
                <a:sym typeface="Inter"/>
              </a:rPr>
              <a:t>NEXT STEPS</a:t>
            </a:r>
            <a:endParaRPr b="1" sz="3600">
              <a:solidFill>
                <a:srgbClr val="FFFFFF"/>
              </a:solidFill>
              <a:latin typeface="Inter"/>
              <a:ea typeface="Inter"/>
              <a:cs typeface="Inter"/>
              <a:sym typeface="Inter"/>
            </a:endParaRPr>
          </a:p>
        </p:txBody>
      </p:sp>
      <p:sp>
        <p:nvSpPr>
          <p:cNvPr id="572" name="Google Shape;572;g25db78d7008_0_137"/>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573" name="Google Shape;573;g25db78d7008_0_137"/>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sp>
        <p:nvSpPr>
          <p:cNvPr id="578" name="Google Shape;578;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579" name="Google Shape;579;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Curve experience</a:t>
            </a:r>
            <a:endParaRPr b="1" i="0" sz="1600" u="none" cap="none" strike="noStrike">
              <a:solidFill>
                <a:schemeClr val="dk1"/>
              </a:solidFill>
              <a:latin typeface="Inter"/>
              <a:ea typeface="Inter"/>
              <a:cs typeface="Inter"/>
              <a:sym typeface="Inter"/>
            </a:endParaRPr>
          </a:p>
        </p:txBody>
      </p:sp>
      <p:sp>
        <p:nvSpPr>
          <p:cNvPr id="580" name="Google Shape;580;g256c901fe12_2_251"/>
          <p:cNvSpPr txBox="1"/>
          <p:nvPr/>
        </p:nvSpPr>
        <p:spPr>
          <a:xfrm>
            <a:off x="256032" y="1526425"/>
            <a:ext cx="2089500" cy="220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Incorporate Newbies in Product Roadmap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i="0" lang="en" sz="1000" u="none" cap="none" strike="noStrike">
                <a:solidFill>
                  <a:schemeClr val="dk2"/>
                </a:solidFill>
                <a:latin typeface="IBM Plex Sans"/>
                <a:ea typeface="IBM Plex Sans"/>
                <a:cs typeface="IBM Plex Sans"/>
                <a:sym typeface="IBM Plex Sans"/>
              </a:rPr>
              <a:t>Switch from focusing on product development for just veteran users of </a:t>
            </a:r>
            <a:r>
              <a:rPr lang="en" sz="1000">
                <a:solidFill>
                  <a:schemeClr val="dk2"/>
                </a:solidFill>
                <a:latin typeface="IBM Plex Sans"/>
                <a:ea typeface="IBM Plex Sans"/>
                <a:cs typeface="IBM Plex Sans"/>
                <a:sym typeface="IBM Plex Sans"/>
              </a:rPr>
              <a:t>Curve</a:t>
            </a:r>
            <a:r>
              <a:rPr i="0" lang="en" sz="1000" u="none" cap="none" strike="noStrike">
                <a:solidFill>
                  <a:schemeClr val="dk2"/>
                </a:solidFill>
                <a:latin typeface="IBM Plex Sans"/>
                <a:ea typeface="IBM Plex Sans"/>
                <a:cs typeface="IBM Plex Sans"/>
                <a:sym typeface="IBM Plex Sans"/>
              </a:rPr>
              <a:t> and involve newbie users in developing a user-centric product. </a:t>
            </a:r>
            <a:endParaRPr b="0" i="0" sz="1000" u="none" cap="none" strike="noStrike">
              <a:solidFill>
                <a:schemeClr val="dk2"/>
              </a:solidFill>
              <a:latin typeface="Open Sans ExtraBold"/>
              <a:ea typeface="Open Sans ExtraBold"/>
              <a:cs typeface="Open Sans ExtraBold"/>
              <a:sym typeface="Open Sans ExtraBold"/>
            </a:endParaRPr>
          </a:p>
        </p:txBody>
      </p:sp>
      <p:sp>
        <p:nvSpPr>
          <p:cNvPr id="581" name="Google Shape;581;g256c901fe12_2_251"/>
          <p:cNvSpPr txBox="1"/>
          <p:nvPr/>
        </p:nvSpPr>
        <p:spPr>
          <a:xfrm>
            <a:off x="3536394" y="1526425"/>
            <a:ext cx="2165400" cy="146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#2</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85" name="Shape 585"/>
        <p:cNvGrpSpPr/>
        <p:nvPr/>
      </p:nvGrpSpPr>
      <p:grpSpPr>
        <a:xfrm>
          <a:off x="0" y="0"/>
          <a:ext cx="0" cy="0"/>
          <a:chOff x="0" y="0"/>
          <a:chExt cx="0" cy="0"/>
        </a:xfrm>
      </p:grpSpPr>
      <p:sp>
        <p:nvSpPr>
          <p:cNvPr id="586" name="Google Shape;586;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600">
                <a:solidFill>
                  <a:schemeClr val="lt1"/>
                </a:solidFill>
                <a:latin typeface="Inter"/>
                <a:ea typeface="Inter"/>
                <a:cs typeface="Inter"/>
                <a:sym typeface="Inter"/>
              </a:rPr>
              <a:t>RESOURCES</a:t>
            </a:r>
            <a:endParaRPr b="1" sz="3600">
              <a:solidFill>
                <a:srgbClr val="FFFFFF"/>
              </a:solidFill>
              <a:latin typeface="Inter"/>
              <a:ea typeface="Inter"/>
              <a:cs typeface="Inter"/>
              <a:sym typeface="Inter"/>
            </a:endParaRPr>
          </a:p>
        </p:txBody>
      </p:sp>
      <p:sp>
        <p:nvSpPr>
          <p:cNvPr id="587" name="Google Shape;587;g23a11f75f95_0_34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rgbClr val="B78CF8"/>
                </a:solidFill>
                <a:latin typeface="IBM Plex Sans"/>
                <a:ea typeface="IBM Plex Sans"/>
                <a:cs typeface="IBM Plex Sans"/>
                <a:sym typeface="IBM Plex Sans"/>
              </a:rPr>
              <a:t>CURVE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sz="1000">
              <a:solidFill>
                <a:schemeClr val="lt1"/>
              </a:solidFill>
              <a:latin typeface="IBM Plex Sans"/>
              <a:ea typeface="IBM Plex Sans"/>
              <a:cs typeface="IBM Plex Sans"/>
              <a:sym typeface="IBM Plex Sans"/>
            </a:endParaRPr>
          </a:p>
        </p:txBody>
      </p:sp>
      <p:pic>
        <p:nvPicPr>
          <p:cNvPr id="588" name="Google Shape;588;g23a11f75f95_0_340"/>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2" name="Shape 592"/>
        <p:cNvGrpSpPr/>
        <p:nvPr/>
      </p:nvGrpSpPr>
      <p:grpSpPr>
        <a:xfrm>
          <a:off x="0" y="0"/>
          <a:ext cx="0" cy="0"/>
          <a:chOff x="0" y="0"/>
          <a:chExt cx="0" cy="0"/>
        </a:xfrm>
      </p:grpSpPr>
      <p:sp>
        <p:nvSpPr>
          <p:cNvPr id="593" name="Google Shape;593;g23a11f75f95_0_346"/>
          <p:cNvSpPr txBox="1"/>
          <p:nvPr>
            <p:ph idx="1" type="body"/>
          </p:nvPr>
        </p:nvSpPr>
        <p:spPr>
          <a:xfrm>
            <a:off x="256032" y="1852293"/>
            <a:ext cx="7704000" cy="1262100"/>
          </a:xfrm>
          <a:prstGeom prst="rect">
            <a:avLst/>
          </a:prstGeom>
          <a:noFill/>
          <a:ln>
            <a:noFill/>
          </a:ln>
        </p:spPr>
        <p:txBody>
          <a:bodyPr anchorCtr="0" anchor="ctr" bIns="91425" lIns="91425" spcFirstLastPara="1" rIns="91425" wrap="square" tIns="91425">
            <a:spAutoFit/>
          </a:bodyPr>
          <a:lstStyle/>
          <a:p>
            <a:pPr indent="-215900" lvl="0" marL="241300" rtl="0" algn="l">
              <a:lnSpc>
                <a:spcPct val="200000"/>
              </a:lnSpc>
              <a:spcBef>
                <a:spcPts val="0"/>
              </a:spcBef>
              <a:spcAft>
                <a:spcPts val="0"/>
              </a:spcAft>
              <a:buClr>
                <a:srgbClr val="073763"/>
              </a:buClr>
              <a:buSzPts val="1400"/>
              <a:buFont typeface="IBM Plex Sans"/>
              <a:buChar char="●"/>
            </a:pPr>
            <a:r>
              <a:rPr lang="en" sz="1400" u="sng">
                <a:solidFill>
                  <a:srgbClr val="07376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sz="1400">
              <a:solidFill>
                <a:srgbClr val="07376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73763"/>
              </a:buClr>
              <a:buSzPts val="1400"/>
              <a:buFont typeface="IBM Plex Sans"/>
              <a:buChar char="●"/>
            </a:pPr>
            <a:r>
              <a:rPr lang="en" sz="1400" u="sng">
                <a:solidFill>
                  <a:srgbClr val="07376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sz="1400">
              <a:solidFill>
                <a:srgbClr val="07376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sz="1400">
              <a:solidFill>
                <a:srgbClr val="052B53"/>
              </a:solidFill>
              <a:latin typeface="IBM Plex Sans"/>
              <a:ea typeface="IBM Plex Sans"/>
              <a:cs typeface="IBM Plex Sans"/>
              <a:sym typeface="IBM Plex Sans"/>
            </a:endParaRPr>
          </a:p>
        </p:txBody>
      </p:sp>
      <p:sp>
        <p:nvSpPr>
          <p:cNvPr id="594" name="Google Shape;594;g23a11f75f95_0_346"/>
          <p:cNvSpPr txBox="1"/>
          <p:nvPr>
            <p:ph type="title"/>
          </p:nvPr>
        </p:nvSpPr>
        <p:spPr>
          <a:xfrm>
            <a:off x="256025" y="585216"/>
            <a:ext cx="82575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000">
                <a:latin typeface="Inter"/>
                <a:ea typeface="Inter"/>
                <a:cs typeface="Inter"/>
                <a:sym typeface="Inter"/>
              </a:rPr>
              <a:t>SOURCES </a:t>
            </a:r>
            <a:endParaRPr b="1" sz="1000">
              <a:latin typeface="IBM Plex Sans"/>
              <a:ea typeface="IBM Plex Sans"/>
              <a:cs typeface="IBM Plex Sans"/>
              <a:sym typeface="IBM Plex Sans"/>
            </a:endParaRPr>
          </a:p>
        </p:txBody>
      </p:sp>
      <p:sp>
        <p:nvSpPr>
          <p:cNvPr id="595" name="Google Shape;595;g23a11f75f95_0_346"/>
          <p:cNvSpPr txBox="1"/>
          <p:nvPr/>
        </p:nvSpPr>
        <p:spPr>
          <a:xfrm>
            <a:off x="256032" y="1118725"/>
            <a:ext cx="8473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IBM Plex Sans"/>
                <a:ea typeface="IBM Plex Sans"/>
                <a:cs typeface="IBM Plex Sans"/>
                <a:sym typeface="IBM Plex Sans"/>
              </a:rPr>
              <a:t>Explore attached </a:t>
            </a:r>
            <a:r>
              <a:rPr lang="en">
                <a:solidFill>
                  <a:schemeClr val="dk2"/>
                </a:solidFill>
                <a:latin typeface="IBM Plex Sans"/>
                <a:ea typeface="IBM Plex Sans"/>
                <a:cs typeface="IBM Plex Sans"/>
                <a:sym typeface="IBM Plex Sans"/>
              </a:rPr>
              <a:t>Unabridged</a:t>
            </a:r>
            <a:r>
              <a:rPr lang="en">
                <a:solidFill>
                  <a:schemeClr val="dk2"/>
                </a:solidFill>
                <a:latin typeface="IBM Plex Sans"/>
                <a:ea typeface="IBM Plex Sans"/>
                <a:cs typeface="IBM Plex Sans"/>
                <a:sym typeface="IBM Plex Sans"/>
              </a:rPr>
              <a:t> UX audit detailed  findings on Curve </a:t>
            </a:r>
            <a:r>
              <a:rPr lang="en">
                <a:solidFill>
                  <a:schemeClr val="dk2"/>
                </a:solidFill>
                <a:latin typeface="IBM Plex Sans"/>
                <a:ea typeface="IBM Plex Sans"/>
                <a:cs typeface="IBM Plex Sans"/>
                <a:sym typeface="IBM Plex Sans"/>
              </a:rPr>
              <a:t>Finance</a:t>
            </a:r>
            <a:r>
              <a:rPr lang="en">
                <a:solidFill>
                  <a:schemeClr val="dk2"/>
                </a:solidFill>
                <a:latin typeface="IBM Plex Sans"/>
                <a:ea typeface="IBM Plex Sans"/>
                <a:cs typeface="IBM Plex Sans"/>
                <a:sym typeface="IBM Plex Sans"/>
              </a:rPr>
              <a:t> </a:t>
            </a:r>
            <a:endParaRPr>
              <a:solidFill>
                <a:schemeClr val="dk2"/>
              </a:solidFill>
              <a:latin typeface="IBM Plex Sans"/>
              <a:ea typeface="IBM Plex Sans"/>
              <a:cs typeface="IBM Plex Sans"/>
              <a:sym typeface="IBM Plex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99" name="Shape 599"/>
        <p:cNvGrpSpPr/>
        <p:nvPr/>
      </p:nvGrpSpPr>
      <p:grpSpPr>
        <a:xfrm>
          <a:off x="0" y="0"/>
          <a:ext cx="0" cy="0"/>
          <a:chOff x="0" y="0"/>
          <a:chExt cx="0" cy="0"/>
        </a:xfrm>
      </p:grpSpPr>
      <p:pic>
        <p:nvPicPr>
          <p:cNvPr id="600" name="Google Shape;600;g25db78d7008_0_146"/>
          <p:cNvPicPr preferRelativeResize="0"/>
          <p:nvPr/>
        </p:nvPicPr>
        <p:blipFill>
          <a:blip r:embed="rId3">
            <a:alphaModFix/>
          </a:blip>
          <a:stretch>
            <a:fillRect/>
          </a:stretch>
        </p:blipFill>
        <p:spPr>
          <a:xfrm>
            <a:off x="4077961" y="1696976"/>
            <a:ext cx="988075" cy="449625"/>
          </a:xfrm>
          <a:prstGeom prst="rect">
            <a:avLst/>
          </a:prstGeom>
          <a:noFill/>
          <a:ln>
            <a:noFill/>
          </a:ln>
        </p:spPr>
      </p:pic>
      <p:sp>
        <p:nvSpPr>
          <p:cNvPr id="601" name="Google Shape;601;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a:solidFill>
                <a:srgbClr val="B78CF8"/>
              </a:solidFill>
              <a:latin typeface="Inter Light"/>
              <a:ea typeface="Inter Light"/>
              <a:cs typeface="Inter Light"/>
              <a:sym typeface="Inter Light"/>
            </a:endParaRPr>
          </a:p>
        </p:txBody>
      </p:sp>
      <p:pic>
        <p:nvPicPr>
          <p:cNvPr id="602" name="Google Shape;602;g25db78d7008_0_146">
            <a:hlinkClick r:id="rId5"/>
          </p:cNvPr>
          <p:cNvPicPr preferRelativeResize="0"/>
          <p:nvPr/>
        </p:nvPicPr>
        <p:blipFill>
          <a:blip r:embed="rId6">
            <a:alphaModFix/>
          </a:blip>
          <a:stretch>
            <a:fillRect/>
          </a:stretch>
        </p:blipFill>
        <p:spPr>
          <a:xfrm>
            <a:off x="4252388" y="3148800"/>
            <a:ext cx="284100" cy="284100"/>
          </a:xfrm>
          <a:prstGeom prst="rect">
            <a:avLst/>
          </a:prstGeom>
          <a:noFill/>
          <a:ln>
            <a:noFill/>
          </a:ln>
        </p:spPr>
      </p:pic>
      <p:pic>
        <p:nvPicPr>
          <p:cNvPr id="603" name="Google Shape;603;g25db78d7008_0_146"/>
          <p:cNvPicPr preferRelativeResize="0"/>
          <p:nvPr/>
        </p:nvPicPr>
        <p:blipFill>
          <a:blip r:embed="rId7">
            <a:alphaModFix/>
          </a:blip>
          <a:stretch>
            <a:fillRect/>
          </a:stretch>
        </p:blipFill>
        <p:spPr>
          <a:xfrm>
            <a:off x="4607512" y="3148800"/>
            <a:ext cx="284100" cy="28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3a11f75f95_0_248"/>
          <p:cNvSpPr txBox="1"/>
          <p:nvPr>
            <p:ph type="title"/>
          </p:nvPr>
        </p:nvSpPr>
        <p:spPr>
          <a:xfrm>
            <a:off x="256025" y="585216"/>
            <a:ext cx="82575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91" name="Google Shape;191;g23a11f75f95_0_248"/>
          <p:cNvGraphicFramePr/>
          <p:nvPr/>
        </p:nvGraphicFramePr>
        <p:xfrm>
          <a:off x="256032" y="2011680"/>
          <a:ext cx="3000000" cy="3000000"/>
        </p:xfrm>
        <a:graphic>
          <a:graphicData uri="http://schemas.openxmlformats.org/drawingml/2006/table">
            <a:tbl>
              <a:tblPr>
                <a:noFill/>
                <a:tableStyleId>{0BA7C8EE-CCCD-4BE1-AFD2-BD07FED1A5A0}</a:tableStyleId>
              </a:tblPr>
              <a:tblGrid>
                <a:gridCol w="2610775"/>
                <a:gridCol w="1084925"/>
                <a:gridCol w="1595925"/>
                <a:gridCol w="1418675"/>
                <a:gridCol w="1766200"/>
              </a:tblGrid>
              <a:tr h="382575">
                <a:tc>
                  <a:txBody>
                    <a:bodyPr/>
                    <a:lstStyle/>
                    <a:p>
                      <a:pPr indent="0" lvl="0" marL="0" rtl="0" algn="l">
                        <a:spcBef>
                          <a:spcPts val="0"/>
                        </a:spcBef>
                        <a:spcAft>
                          <a:spcPts val="0"/>
                        </a:spcAft>
                        <a:buNone/>
                      </a:pPr>
                      <a:r>
                        <a:rPr lang="en" sz="1200">
                          <a:solidFill>
                            <a:schemeClr val="lt1"/>
                          </a:solidFill>
                          <a:latin typeface="IBM Plex Sans"/>
                          <a:ea typeface="IBM Plex Sans"/>
                          <a:cs typeface="IBM Plex Sans"/>
                          <a:sym typeface="IBM Plex Sans"/>
                        </a:rPr>
                        <a:t>UX </a:t>
                      </a:r>
                      <a:r>
                        <a:rPr lang="en" sz="1200">
                          <a:solidFill>
                            <a:schemeClr val="lt1"/>
                          </a:solidFill>
                          <a:latin typeface="IBM Plex Sans"/>
                          <a:ea typeface="IBM Plex Sans"/>
                          <a:cs typeface="IBM Plex Sans"/>
                          <a:sym typeface="IBM Plex Sans"/>
                        </a:rPr>
                        <a:t>PRINCIPLES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DOESN’T</a:t>
                      </a:r>
                      <a:r>
                        <a:rPr lang="en" sz="1200">
                          <a:solidFill>
                            <a:schemeClr val="lt1"/>
                          </a:solidFill>
                          <a:latin typeface="IBM Plex Sans"/>
                          <a:ea typeface="IBM Plex Sans"/>
                          <a:cs typeface="IBM Plex Sans"/>
                          <a:sym typeface="IBM Plex Sans"/>
                        </a:rPr>
                        <a:t> COMPLY</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IBM Plex Sans"/>
                          <a:ea typeface="IBM Plex Sans"/>
                          <a:cs typeface="IBM Plex Sans"/>
                          <a:sym typeface="IBM Plex Sans"/>
                        </a:rPr>
                        <a:t>NOT APPLICABLE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COMPLIANCE RATE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Task orientation</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20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66%</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Navigation and IA</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Forms and data entry: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69</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Trust and credibility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10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100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92" name="Google Shape;192;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graphicFrame>
        <p:nvGraphicFramePr>
          <p:cNvPr id="197" name="Google Shape;197;g23a11f75f95_0_257"/>
          <p:cNvGraphicFramePr/>
          <p:nvPr/>
        </p:nvGraphicFramePr>
        <p:xfrm>
          <a:off x="256032" y="585216"/>
          <a:ext cx="3000000" cy="3000000"/>
        </p:xfrm>
        <a:graphic>
          <a:graphicData uri="http://schemas.openxmlformats.org/drawingml/2006/table">
            <a:tbl>
              <a:tblPr>
                <a:noFill/>
                <a:tableStyleId>{0BA7C8EE-CCCD-4BE1-AFD2-BD07FED1A5A0}</a:tableStyleId>
              </a:tblPr>
              <a:tblGrid>
                <a:gridCol w="2610775"/>
                <a:gridCol w="1084925"/>
                <a:gridCol w="1595925"/>
                <a:gridCol w="1418675"/>
                <a:gridCol w="1766200"/>
              </a:tblGrid>
              <a:tr h="470625">
                <a:tc>
                  <a:txBody>
                    <a:bodyPr/>
                    <a:lstStyle/>
                    <a:p>
                      <a:pPr indent="0" lvl="0" marL="0" rtl="0" algn="l">
                        <a:spcBef>
                          <a:spcPts val="0"/>
                        </a:spcBef>
                        <a:spcAft>
                          <a:spcPts val="0"/>
                        </a:spcAft>
                        <a:buNone/>
                      </a:pPr>
                      <a:r>
                        <a:rPr lang="en" sz="1200">
                          <a:solidFill>
                            <a:schemeClr val="lt1"/>
                          </a:solidFill>
                          <a:latin typeface="IBM Plex Sans"/>
                          <a:ea typeface="IBM Plex Sans"/>
                          <a:cs typeface="IBM Plex Sans"/>
                          <a:sym typeface="IBM Plex Sans"/>
                        </a:rPr>
                        <a:t>UX PRINCIPLES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DOESN’T COMPLY</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latin typeface="IBM Plex Sans"/>
                          <a:ea typeface="IBM Plex Sans"/>
                          <a:cs typeface="IBM Plex Sans"/>
                          <a:sym typeface="IBM Plex Sans"/>
                        </a:rPr>
                        <a:t>NOT APPLICABLE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COMPLIANCE RATE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Writing and content quality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16</a:t>
                      </a:r>
                      <a:r>
                        <a:rPr lang="en" sz="1000">
                          <a:solidFill>
                            <a:schemeClr val="dk2"/>
                          </a:solidFill>
                          <a:latin typeface="IBM Plex Sans"/>
                          <a:ea typeface="IBM Plex Sans"/>
                          <a:cs typeface="IBM Plex Sans"/>
                          <a:sym typeface="IBM Plex Sans"/>
                        </a:rPr>
                        <a:t> Criteria</a:t>
                      </a:r>
                      <a:endParaRPr sz="1000">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94</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Page layout and visual design:</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33</a:t>
                      </a:r>
                      <a:r>
                        <a:rPr lang="en" sz="1000">
                          <a:solidFill>
                            <a:schemeClr val="dk2"/>
                          </a:solidFill>
                          <a:latin typeface="IBM Plex Sans"/>
                          <a:ea typeface="IBM Plex Sans"/>
                          <a:cs typeface="IBM Plex Sans"/>
                          <a:sym typeface="IBM Plex Sans"/>
                        </a:rPr>
                        <a:t> Criteria</a:t>
                      </a:r>
                      <a:endParaRPr sz="1000">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91</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Search usability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6</a:t>
                      </a:r>
                      <a:r>
                        <a:rPr lang="en" sz="1000">
                          <a:solidFill>
                            <a:schemeClr val="dk2"/>
                          </a:solidFill>
                          <a:latin typeface="IBM Plex Sans"/>
                          <a:ea typeface="IBM Plex Sans"/>
                          <a:cs typeface="IBM Plex Sans"/>
                          <a:sym typeface="IBM Plex Sans"/>
                        </a:rPr>
                        <a:t> Criteria</a:t>
                      </a:r>
                      <a:endParaRPr sz="1000">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10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4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37</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Help, feedback and error tolerance</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16</a:t>
                      </a:r>
                      <a:r>
                        <a:rPr lang="en" sz="1000">
                          <a:solidFill>
                            <a:schemeClr val="dk2"/>
                          </a:solidFill>
                          <a:latin typeface="IBM Plex Sans"/>
                          <a:ea typeface="IBM Plex Sans"/>
                          <a:cs typeface="IBM Plex Sans"/>
                          <a:sym typeface="IBM Plex Sans"/>
                        </a:rPr>
                        <a:t> Criteria</a:t>
                      </a:r>
                      <a:endParaRPr sz="1000">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11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3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59</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Medium"/>
                          <a:ea typeface="IBM Plex Sans Medium"/>
                          <a:cs typeface="IBM Plex Sans Medium"/>
                          <a:sym typeface="IBM Plex Sans Medium"/>
                        </a:rPr>
                        <a:t>Total </a:t>
                      </a:r>
                      <a:endParaRPr sz="1000">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124</a:t>
                      </a:r>
                      <a:r>
                        <a:rPr lang="en" sz="1000">
                          <a:solidFill>
                            <a:schemeClr val="dk2"/>
                          </a:solidFill>
                          <a:latin typeface="IBM Plex Sans"/>
                          <a:ea typeface="IBM Plex Sans"/>
                          <a:cs typeface="IBM Plex Sans"/>
                          <a:sym typeface="IBM Plex Sans"/>
                        </a:rPr>
                        <a:t> Criteria</a:t>
                      </a:r>
                      <a:endParaRPr sz="1000">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53</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70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3a11f75f95_0_262"/>
          <p:cNvSpPr txBox="1"/>
          <p:nvPr>
            <p:ph type="title"/>
          </p:nvPr>
        </p:nvSpPr>
        <p:spPr>
          <a:xfrm>
            <a:off x="256024" y="585216"/>
            <a:ext cx="8257500" cy="7233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Inter"/>
                <a:ea typeface="Inter"/>
                <a:cs typeface="Inter"/>
                <a:sym typeface="Inter"/>
              </a:rPr>
              <a:t>REVIEW BASED ON WEB3 UX PRINCIPLES </a:t>
            </a:r>
            <a:endParaRPr b="1" sz="2000">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200">
                <a:latin typeface="Inter"/>
                <a:ea typeface="Inter"/>
                <a:cs typeface="Inter"/>
                <a:sym typeface="Inter"/>
              </a:rPr>
              <a:t>By Beltran</a:t>
            </a:r>
            <a:endParaRPr sz="1200">
              <a:latin typeface="Inter"/>
              <a:ea typeface="Inter"/>
              <a:cs typeface="Inter"/>
              <a:sym typeface="Inter"/>
            </a:endParaRPr>
          </a:p>
        </p:txBody>
      </p:sp>
      <p:graphicFrame>
        <p:nvGraphicFramePr>
          <p:cNvPr id="203" name="Google Shape;203;g23a11f75f95_0_262"/>
          <p:cNvGraphicFramePr/>
          <p:nvPr/>
        </p:nvGraphicFramePr>
        <p:xfrm>
          <a:off x="256032" y="1597800"/>
          <a:ext cx="3000000" cy="3000000"/>
        </p:xfrm>
        <a:graphic>
          <a:graphicData uri="http://schemas.openxmlformats.org/drawingml/2006/table">
            <a:tbl>
              <a:tblPr>
                <a:noFill/>
                <a:tableStyleId>{0BA7C8EE-CCCD-4BE1-AFD2-BD07FED1A5A0}</a:tableStyleId>
              </a:tblPr>
              <a:tblGrid>
                <a:gridCol w="2610775"/>
                <a:gridCol w="1084925"/>
                <a:gridCol w="1595925"/>
                <a:gridCol w="1418675"/>
                <a:gridCol w="1766200"/>
              </a:tblGrid>
              <a:tr h="470625">
                <a:tc>
                  <a:txBody>
                    <a:bodyPr/>
                    <a:lstStyle/>
                    <a:p>
                      <a:pPr indent="0" lvl="0" marL="0" rtl="0" algn="l">
                        <a:spcBef>
                          <a:spcPts val="0"/>
                        </a:spcBef>
                        <a:spcAft>
                          <a:spcPts val="0"/>
                        </a:spcAft>
                        <a:buNone/>
                      </a:pPr>
                      <a:r>
                        <a:rPr lang="en" sz="1200">
                          <a:solidFill>
                            <a:schemeClr val="lt1"/>
                          </a:solidFill>
                          <a:latin typeface="IBM Plex Sans"/>
                          <a:ea typeface="IBM Plex Sans"/>
                          <a:cs typeface="IBM Plex Sans"/>
                          <a:sym typeface="IBM Plex Sans"/>
                        </a:rPr>
                        <a:t>UX PRINCIPLES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COMPLIES</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DOESN’T COMPLY</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latin typeface="IBM Plex Sans"/>
                          <a:ea typeface="IBM Plex Sans"/>
                          <a:cs typeface="IBM Plex Sans"/>
                          <a:sym typeface="IBM Plex Sans"/>
                        </a:rPr>
                        <a:t>NOT APPLICABLE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COMPLIANCE RATE</a:t>
                      </a:r>
                      <a:endParaRPr sz="12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Transparency of Data provenance</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25</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Transparency of Transactions</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62</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Transparency of Smart Contract</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33</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Transparent User interaction History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Transparency of Code</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29</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04" name="Google Shape;204;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2"/>
                </a:solidFill>
                <a:latin typeface="IBM Plex Sans"/>
                <a:ea typeface="IBM Plex Sans"/>
                <a:cs typeface="IBM Plex Sans"/>
                <a:sym typeface="IBM Plex Sans"/>
              </a:rPr>
              <a:t>This </a:t>
            </a:r>
            <a:r>
              <a:rPr lang="en" sz="1000">
                <a:solidFill>
                  <a:schemeClr val="dk2"/>
                </a:solidFill>
                <a:latin typeface="IBM Plex Sans"/>
                <a:ea typeface="IBM Plex Sans"/>
                <a:cs typeface="IBM Plex Sans"/>
                <a:sym typeface="IBM Plex Sans"/>
              </a:rPr>
              <a:t>review focused on evaluating critical aspects  involved in the integration of Web3 wallet functionalities.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graphicFrame>
        <p:nvGraphicFramePr>
          <p:cNvPr id="209" name="Google Shape;209;g23a11f75f95_0_267"/>
          <p:cNvGraphicFramePr/>
          <p:nvPr/>
        </p:nvGraphicFramePr>
        <p:xfrm>
          <a:off x="256032" y="585216"/>
          <a:ext cx="3000000" cy="3000000"/>
        </p:xfrm>
        <a:graphic>
          <a:graphicData uri="http://schemas.openxmlformats.org/drawingml/2006/table">
            <a:tbl>
              <a:tblPr>
                <a:noFill/>
                <a:tableStyleId>{0BA7C8EE-CCCD-4BE1-AFD2-BD07FED1A5A0}</a:tableStyleId>
              </a:tblPr>
              <a:tblGrid>
                <a:gridCol w="2610775"/>
                <a:gridCol w="1084925"/>
                <a:gridCol w="1595925"/>
                <a:gridCol w="1418675"/>
                <a:gridCol w="1766200"/>
              </a:tblGrid>
              <a:tr h="470625">
                <a:tc>
                  <a:txBody>
                    <a:bodyPr/>
                    <a:lstStyle/>
                    <a:p>
                      <a:pPr indent="0" lvl="0" marL="0" rtl="0" algn="l">
                        <a:spcBef>
                          <a:spcPts val="0"/>
                        </a:spcBef>
                        <a:spcAft>
                          <a:spcPts val="0"/>
                        </a:spcAft>
                        <a:buNone/>
                      </a:pPr>
                      <a:r>
                        <a:rPr lang="en" sz="1300">
                          <a:solidFill>
                            <a:schemeClr val="lt1"/>
                          </a:solidFill>
                          <a:latin typeface="IBM Plex Sans"/>
                          <a:ea typeface="IBM Plex Sans"/>
                          <a:cs typeface="IBM Plex Sans"/>
                          <a:sym typeface="IBM Plex Sans"/>
                        </a:rPr>
                        <a:t>UX PRINCIPLES</a:t>
                      </a:r>
                      <a:endParaRPr sz="13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solidFill>
                            <a:schemeClr val="lt1"/>
                          </a:solidFill>
                          <a:latin typeface="IBM Plex Sans"/>
                          <a:ea typeface="IBM Plex Sans"/>
                          <a:cs typeface="IBM Plex Sans"/>
                          <a:sym typeface="IBM Plex Sans"/>
                        </a:rPr>
                        <a:t>COMPLIES</a:t>
                      </a:r>
                      <a:endParaRPr sz="13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solidFill>
                            <a:schemeClr val="lt1"/>
                          </a:solidFill>
                          <a:latin typeface="IBM Plex Sans"/>
                          <a:ea typeface="IBM Plex Sans"/>
                          <a:cs typeface="IBM Plex Sans"/>
                          <a:sym typeface="IBM Plex Sans"/>
                        </a:rPr>
                        <a:t>DOESN’T COMPLY</a:t>
                      </a:r>
                      <a:endParaRPr sz="13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latin typeface="IBM Plex Sans"/>
                          <a:ea typeface="IBM Plex Sans"/>
                          <a:cs typeface="IBM Plex Sans"/>
                          <a:sym typeface="IBM Plex Sans"/>
                        </a:rPr>
                        <a:t>NOT APPLICABLE</a:t>
                      </a:r>
                      <a:endParaRPr sz="13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IBM Plex Sans"/>
                          <a:ea typeface="IBM Plex Sans"/>
                          <a:cs typeface="IBM Plex Sans"/>
                          <a:sym typeface="IBM Plex Sans"/>
                        </a:rPr>
                        <a:t>COMPLIANCE RATE</a:t>
                      </a:r>
                      <a:endParaRPr sz="1300">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Human Readable Hashes Format</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50%</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Time/Wait Management</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Permanent Newbie Mode</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          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Gas Price and Transaction Reversal </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33%</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Sense of Community</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4</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0</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100</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Total </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17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24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40%</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M UX Report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